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notesMasterIdLst>
    <p:notesMasterId r:id="rId56"/>
  </p:notesMasterIdLst>
  <p:handoutMasterIdLst>
    <p:handoutMasterId r:id="rId57"/>
  </p:handoutMasterIdLst>
  <p:sldIdLst>
    <p:sldId id="261" r:id="rId5"/>
    <p:sldId id="273" r:id="rId6"/>
    <p:sldId id="264" r:id="rId7"/>
    <p:sldId id="550" r:id="rId8"/>
    <p:sldId id="551" r:id="rId9"/>
    <p:sldId id="639" r:id="rId10"/>
    <p:sldId id="638" r:id="rId11"/>
    <p:sldId id="293" r:id="rId12"/>
    <p:sldId id="524" r:id="rId13"/>
    <p:sldId id="406" r:id="rId14"/>
    <p:sldId id="631" r:id="rId15"/>
    <p:sldId id="665" r:id="rId16"/>
    <p:sldId id="474" r:id="rId17"/>
    <p:sldId id="640" r:id="rId18"/>
    <p:sldId id="586" r:id="rId19"/>
    <p:sldId id="619" r:id="rId20"/>
    <p:sldId id="634" r:id="rId21"/>
    <p:sldId id="635" r:id="rId22"/>
    <p:sldId id="653" r:id="rId23"/>
    <p:sldId id="636" r:id="rId24"/>
    <p:sldId id="620" r:id="rId25"/>
    <p:sldId id="637" r:id="rId26"/>
    <p:sldId id="289" r:id="rId27"/>
    <p:sldId id="290" r:id="rId28"/>
    <p:sldId id="291" r:id="rId29"/>
    <p:sldId id="656" r:id="rId30"/>
    <p:sldId id="657" r:id="rId31"/>
    <p:sldId id="481" r:id="rId32"/>
    <p:sldId id="471" r:id="rId33"/>
    <p:sldId id="427" r:id="rId34"/>
    <p:sldId id="468" r:id="rId35"/>
    <p:sldId id="397" r:id="rId36"/>
    <p:sldId id="658" r:id="rId37"/>
    <p:sldId id="659" r:id="rId38"/>
    <p:sldId id="660" r:id="rId39"/>
    <p:sldId id="661" r:id="rId40"/>
    <p:sldId id="662" r:id="rId41"/>
    <p:sldId id="663" r:id="rId42"/>
    <p:sldId id="664" r:id="rId43"/>
    <p:sldId id="301" r:id="rId44"/>
    <p:sldId id="513" r:id="rId45"/>
    <p:sldId id="482" r:id="rId46"/>
    <p:sldId id="472" r:id="rId47"/>
    <p:sldId id="418" r:id="rId48"/>
    <p:sldId id="332" r:id="rId49"/>
    <p:sldId id="398" r:id="rId50"/>
    <p:sldId id="415" r:id="rId51"/>
    <p:sldId id="473" r:id="rId52"/>
    <p:sldId id="514" r:id="rId53"/>
    <p:sldId id="483" r:id="rId54"/>
    <p:sldId id="27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unk" initials="MD" lastIdx="2" clrIdx="0">
    <p:extLst>
      <p:ext uri="{19B8F6BF-5375-455C-9EA6-DF929625EA0E}">
        <p15:presenceInfo xmlns:p15="http://schemas.microsoft.com/office/powerpoint/2012/main" userId="S::mark.dunk@energynetworks.org::1429e3c6-77ce-47b3-ab38-2284b3303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8" autoAdjust="0"/>
    <p:restoredTop sz="97064" autoAdjust="0"/>
  </p:normalViewPr>
  <p:slideViewPr>
    <p:cSldViewPr snapToGrid="0" snapToObjects="1">
      <p:cViewPr varScale="1">
        <p:scale>
          <a:sx n="101" d="100"/>
          <a:sy n="101" d="100"/>
        </p:scale>
        <p:origin x="228" y="102"/>
      </p:cViewPr>
      <p:guideLst>
        <p:guide orient="horz" pos="2160"/>
        <p:guide pos="3840"/>
      </p:guideLst>
    </p:cSldViewPr>
  </p:slideViewPr>
  <p:outlineViewPr>
    <p:cViewPr>
      <p:scale>
        <a:sx n="33" d="100"/>
        <a:sy n="33" d="100"/>
      </p:scale>
      <p:origin x="0" y="-12930"/>
    </p:cViewPr>
  </p:outlineViewPr>
  <p:notesTextViewPr>
    <p:cViewPr>
      <p:scale>
        <a:sx n="3" d="2"/>
        <a:sy n="3" d="2"/>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Kay" userId="5aeaeaa7-bb78-45df-b221-64a5a1bbd7b6" providerId="ADAL" clId="{ABB62AAB-7646-4698-803B-053EEFC6D1D3}"/>
    <pc:docChg chg="custSel modSld">
      <pc:chgData name="Mike Kay" userId="5aeaeaa7-bb78-45df-b221-64a5a1bbd7b6" providerId="ADAL" clId="{ABB62AAB-7646-4698-803B-053EEFC6D1D3}" dt="2023-10-31T05:44:44.826" v="301" actId="20577"/>
      <pc:docMkLst>
        <pc:docMk/>
      </pc:docMkLst>
      <pc:sldChg chg="modSp mod">
        <pc:chgData name="Mike Kay" userId="5aeaeaa7-bb78-45df-b221-64a5a1bbd7b6" providerId="ADAL" clId="{ABB62AAB-7646-4698-803B-053EEFC6D1D3}" dt="2023-10-31T05:44:44.826" v="301" actId="20577"/>
        <pc:sldMkLst>
          <pc:docMk/>
          <pc:sldMk cId="2408569358" sldId="664"/>
        </pc:sldMkLst>
        <pc:spChg chg="mod">
          <ac:chgData name="Mike Kay" userId="5aeaeaa7-bb78-45df-b221-64a5a1bbd7b6" providerId="ADAL" clId="{ABB62AAB-7646-4698-803B-053EEFC6D1D3}" dt="2023-10-31T05:44:44.826" v="301" actId="20577"/>
          <ac:spMkLst>
            <pc:docMk/>
            <pc:sldMk cId="2408569358" sldId="664"/>
            <ac:spMk id="3" creationId="{B606E432-F4F6-37A9-B771-E107545694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10/31/2023</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10/31/2023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EC7B00-2C71-854A-A0CC-02BB0E6D7306}" type="slidenum">
              <a:rPr lang="en-GB" smtClean="0"/>
              <a:t>7</a:t>
            </a:fld>
            <a:endParaRPr lang="en-GB"/>
          </a:p>
        </p:txBody>
      </p:sp>
    </p:spTree>
    <p:extLst>
      <p:ext uri="{BB962C8B-B14F-4D97-AF65-F5344CB8AC3E}">
        <p14:creationId xmlns:p14="http://schemas.microsoft.com/office/powerpoint/2010/main" val="632963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50"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MmZmOTdkOGQtYjg3My00MjVlLTg3NDYtMmU3ZGNjZTI3ZGRi%40thread.v2/0?context=%7b%22Tid%22%3a%2256e903da-abd8-49e7-9fc1-bbca8648c565%22%2c%22Oid%22%3a%2227bff9ba-64e9-43e9-8a5c-085905bcefee%22%7d"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tel:+442038555885,,53179477# " TargetMode="External"/><Relationship Id="rId5" Type="http://schemas.openxmlformats.org/officeDocument/2006/relationships/hyperlink" Target="https://www.microsoft.com/microsoft-teams/join-a-meeting" TargetMode="External"/><Relationship Id="rId4" Type="http://schemas.openxmlformats.org/officeDocument/2006/relationships/hyperlink" Target="https://www.microsoft.com/en-us/microsoft-teams/download-ap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s://www.energynetworks.org/operating-the-networks/managing-cyber-security"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nationalgrideso.com/industry-information/codes/grid-code-gc/grid-code-documents"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rotWithShape="1">
          <a:blip r:embed="rId2"/>
          <a:srcRect l="1501" t="1497"/>
          <a:stretch/>
        </p:blipFill>
        <p:spPr>
          <a:xfrm>
            <a:off x="0" y="0"/>
            <a:ext cx="12192000" cy="6090096"/>
          </a:xfrm>
        </p:spPr>
      </p:pic>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a:p>
        </p:txBody>
      </p:sp>
      <p:sp>
        <p:nvSpPr>
          <p:cNvPr id="12" name="Title 2">
            <a:extLst>
              <a:ext uri="{FF2B5EF4-FFF2-40B4-BE49-F238E27FC236}">
                <a16:creationId xmlns:a16="http://schemas.microsoft.com/office/drawing/2014/main" id="{EC71653B-DD32-D8A9-D3D4-FA68FE6F9217}"/>
              </a:ext>
            </a:extLst>
          </p:cNvPr>
          <p:cNvSpPr txBox="1">
            <a:spLocks/>
          </p:cNvSpPr>
          <p:nvPr/>
        </p:nvSpPr>
        <p:spPr>
          <a:xfrm>
            <a:off x="872399" y="20281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r>
              <a:rPr lang="en-GB" dirty="0"/>
              <a:t>DER Technical Forum</a:t>
            </a:r>
          </a:p>
        </p:txBody>
      </p:sp>
      <p:sp>
        <p:nvSpPr>
          <p:cNvPr id="13" name="Text Placeholder 6">
            <a:extLst>
              <a:ext uri="{FF2B5EF4-FFF2-40B4-BE49-F238E27FC236}">
                <a16:creationId xmlns:a16="http://schemas.microsoft.com/office/drawing/2014/main" id="{D14C27DC-1B27-37FC-5D97-1574CA6C908B}"/>
              </a:ext>
            </a:extLst>
          </p:cNvPr>
          <p:cNvSpPr txBox="1">
            <a:spLocks/>
          </p:cNvSpPr>
          <p:nvPr/>
        </p:nvSpPr>
        <p:spPr>
          <a:xfrm>
            <a:off x="872399" y="47799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31 October 2023</a:t>
            </a:r>
          </a:p>
          <a:p>
            <a:r>
              <a:rPr lang="en-GB" dirty="0"/>
              <a:t>10:00 – 12:00</a:t>
            </a:r>
          </a:p>
        </p:txBody>
      </p:sp>
      <p:sp>
        <p:nvSpPr>
          <p:cNvPr id="4" name="TextBox 3">
            <a:extLst>
              <a:ext uri="{FF2B5EF4-FFF2-40B4-BE49-F238E27FC236}">
                <a16:creationId xmlns:a16="http://schemas.microsoft.com/office/drawing/2014/main" id="{59D185EE-0832-E263-B988-91CF38F3BEB1}"/>
              </a:ext>
            </a:extLst>
          </p:cNvPr>
          <p:cNvSpPr txBox="1"/>
          <p:nvPr/>
        </p:nvSpPr>
        <p:spPr>
          <a:xfrm>
            <a:off x="178370" y="151266"/>
            <a:ext cx="6096000" cy="1569660"/>
          </a:xfrm>
          <a:prstGeom prst="rect">
            <a:avLst/>
          </a:prstGeom>
          <a:noFill/>
        </p:spPr>
        <p:txBody>
          <a:bodyPr wrap="square">
            <a:spAutoFit/>
          </a:bodyPr>
          <a:lstStyle/>
          <a:p>
            <a:r>
              <a:rPr lang="en-US"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Microsoft Teams meeting</a:t>
            </a: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u="sng" dirty="0">
                <a:solidFill>
                  <a:schemeClr val="bg1"/>
                </a:solidFill>
                <a:effectLst/>
                <a:latin typeface="Segoe UI Semibold" panose="020B0702040204020203"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meeting</a:t>
            </a: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Meeting ID: </a:t>
            </a: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362 846 369 233</a:t>
            </a: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b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Passcode: </a:t>
            </a:r>
            <a:r>
              <a:rPr lang="en-US" sz="1200" dirty="0" err="1">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mwPUmq</a:t>
            </a: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u="sng"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Download Teams</a:t>
            </a: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 </a:t>
            </a:r>
            <a:r>
              <a:rPr lang="en-US" sz="1050" u="sng"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Join on the web</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Or call in (audio only)</a:t>
            </a: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u="sng"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+44 20 3855 5885,,53179477#</a:t>
            </a: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United Kingdom, London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Phone Conference ID: </a:t>
            </a: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531 794 77# </a:t>
            </a:r>
            <a:endPar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6360-8509-4620-AF0E-26F3FC661216}"/>
              </a:ext>
            </a:extLst>
          </p:cNvPr>
          <p:cNvSpPr>
            <a:spLocks noGrp="1"/>
          </p:cNvSpPr>
          <p:nvPr>
            <p:ph type="ctrTitle"/>
          </p:nvPr>
        </p:nvSpPr>
        <p:spPr/>
        <p:txBody>
          <a:bodyPr/>
          <a:lstStyle/>
          <a:p>
            <a:r>
              <a:rPr lang="en-GB" dirty="0"/>
              <a:t>New Issues</a:t>
            </a:r>
          </a:p>
        </p:txBody>
      </p:sp>
      <p:sp>
        <p:nvSpPr>
          <p:cNvPr id="3" name="Slide Number Placeholder 2">
            <a:extLst>
              <a:ext uri="{FF2B5EF4-FFF2-40B4-BE49-F238E27FC236}">
                <a16:creationId xmlns:a16="http://schemas.microsoft.com/office/drawing/2014/main" id="{6DCD949B-88A2-4D7E-BF70-8AD6775B56D3}"/>
              </a:ext>
            </a:extLst>
          </p:cNvPr>
          <p:cNvSpPr>
            <a:spLocks noGrp="1"/>
          </p:cNvSpPr>
          <p:nvPr>
            <p:ph type="sldNum" sz="quarter" idx="12"/>
          </p:nvPr>
        </p:nvSpPr>
        <p:spPr/>
        <p:txBody>
          <a:bodyPr/>
          <a:lstStyle/>
          <a:p>
            <a:fld id="{98FF217E-B86F-EA42-9607-BE163228A213}" type="slidenum">
              <a:rPr lang="en-GB" smtClean="0"/>
              <a:t>10</a:t>
            </a:fld>
            <a:endParaRPr lang="en-GB"/>
          </a:p>
        </p:txBody>
      </p:sp>
    </p:spTree>
    <p:extLst>
      <p:ext uri="{BB962C8B-B14F-4D97-AF65-F5344CB8AC3E}">
        <p14:creationId xmlns:p14="http://schemas.microsoft.com/office/powerpoint/2010/main" val="26228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4010-4738-46A7-55C7-AF449B16295A}"/>
              </a:ext>
            </a:extLst>
          </p:cNvPr>
          <p:cNvSpPr>
            <a:spLocks noGrp="1"/>
          </p:cNvSpPr>
          <p:nvPr>
            <p:ph type="title"/>
          </p:nvPr>
        </p:nvSpPr>
        <p:spPr/>
        <p:txBody>
          <a:bodyPr/>
          <a:lstStyle/>
          <a:p>
            <a:r>
              <a:rPr lang="en-GB" dirty="0"/>
              <a:t>New Issue</a:t>
            </a:r>
          </a:p>
        </p:txBody>
      </p:sp>
      <p:sp>
        <p:nvSpPr>
          <p:cNvPr id="3" name="Content Placeholder 2">
            <a:extLst>
              <a:ext uri="{FF2B5EF4-FFF2-40B4-BE49-F238E27FC236}">
                <a16:creationId xmlns:a16="http://schemas.microsoft.com/office/drawing/2014/main" id="{6BAF3E09-7C59-EFCC-E681-12E648308DD9}"/>
              </a:ext>
            </a:extLst>
          </p:cNvPr>
          <p:cNvSpPr>
            <a:spLocks noGrp="1"/>
          </p:cNvSpPr>
          <p:nvPr>
            <p:ph idx="1"/>
          </p:nvPr>
        </p:nvSpPr>
        <p:spPr/>
        <p:txBody>
          <a:bodyPr/>
          <a:lstStyle/>
          <a:p>
            <a:pPr>
              <a:lnSpc>
                <a:spcPct val="100000"/>
              </a:lnSpc>
            </a:pPr>
            <a:r>
              <a:rPr lang="en-US" sz="1400" b="0" dirty="0"/>
              <a:t>Our issue is specifically regarding Type C PPMs. We have a number of Type C (solar) sites across different DNOs. Looking at G99 section 18.2 there is no EON or ION in the connection process for Type C PPMs, and to achieve FON we need to complete tests that require at least 65% (full voltage control) or 85% (reactive power and frequency response tests) of the maximum export capacity to be generated. For solar sites that </a:t>
            </a:r>
            <a:r>
              <a:rPr lang="en-US" sz="1400" b="0" dirty="0" err="1"/>
              <a:t>energise</a:t>
            </a:r>
            <a:r>
              <a:rPr lang="en-US" sz="1400" b="0" dirty="0"/>
              <a:t> over the winter months, it is unlikely that they would have such irradiation needed to achieve the required export to complete those tests until spring/summer the following year. For Type D PPMs there is the ION to cover this type of situation and allow export during this period until testing can be completed and FON achieved.</a:t>
            </a:r>
          </a:p>
          <a:p>
            <a:pPr>
              <a:lnSpc>
                <a:spcPct val="100000"/>
              </a:lnSpc>
            </a:pPr>
            <a:r>
              <a:rPr lang="en-US" sz="1400" b="0" dirty="0"/>
              <a:t>Having discussed this with other developers there seems to be a consistent inconsistency. We have had varying processes for achieving FON from different DNOs as well as confusion and variance within the DNOs. I outline two examples:</a:t>
            </a:r>
          </a:p>
          <a:p>
            <a:pPr marL="228600" indent="-228600">
              <a:lnSpc>
                <a:spcPct val="100000"/>
              </a:lnSpc>
              <a:buFont typeface="+mj-lt"/>
              <a:buAutoNum type="arabicPeriod"/>
            </a:pPr>
            <a:r>
              <a:rPr lang="en-US" sz="1400" b="0" dirty="0"/>
              <a:t>DNO A  issues a Nil Export Connection Agreement (export allowed for testing purposes only) and following all the tests that could be completed at the time, issued an ION and vary the Connection Agreement to allow full export. Following successful completion of the outstanding compliance tests the FON is then issued. This approach seems a pragmatic approach.</a:t>
            </a:r>
          </a:p>
          <a:p>
            <a:pPr marL="228600" indent="-228600">
              <a:lnSpc>
                <a:spcPct val="100000"/>
              </a:lnSpc>
              <a:buFont typeface="+mj-lt"/>
              <a:buAutoNum type="arabicPeriod"/>
            </a:pPr>
            <a:r>
              <a:rPr lang="en-US" sz="1400" b="0" dirty="0"/>
              <a:t>DNO B have stated that they require FON to be completed before they will counter sign the Connection Agreement and allow full export. This leads to a lot of confusion and questions over how we are going to be able to complete the testing which requires connection to the network and export without a Connection Agreement in place – they won’t offer a Nil Export initially but only the final Connection Agreement with the full requested Export Capacity. Further, this will result in our site that is due to </a:t>
            </a:r>
            <a:r>
              <a:rPr lang="en-US" sz="1400" b="0" dirty="0" err="1"/>
              <a:t>energise</a:t>
            </a:r>
            <a:r>
              <a:rPr lang="en-US" sz="1400" b="0" dirty="0"/>
              <a:t> in December, not being able to export until March/April when we have the required irradiation to complete the remaining testing and achieve FON.</a:t>
            </a:r>
          </a:p>
          <a:p>
            <a:pPr>
              <a:lnSpc>
                <a:spcPct val="100000"/>
              </a:lnSpc>
            </a:pPr>
            <a:endParaRPr lang="en-GB" sz="1200" b="0" dirty="0"/>
          </a:p>
        </p:txBody>
      </p:sp>
      <p:sp>
        <p:nvSpPr>
          <p:cNvPr id="4" name="Slide Number Placeholder 3">
            <a:extLst>
              <a:ext uri="{FF2B5EF4-FFF2-40B4-BE49-F238E27FC236}">
                <a16:creationId xmlns:a16="http://schemas.microsoft.com/office/drawing/2014/main" id="{AB8A2B58-21CD-C47C-F3E4-136FC46A7F5E}"/>
              </a:ext>
            </a:extLst>
          </p:cNvPr>
          <p:cNvSpPr>
            <a:spLocks noGrp="1"/>
          </p:cNvSpPr>
          <p:nvPr>
            <p:ph type="sldNum" sz="quarter" idx="12"/>
          </p:nvPr>
        </p:nvSpPr>
        <p:spPr/>
        <p:txBody>
          <a:bodyPr/>
          <a:lstStyle/>
          <a:p>
            <a:fld id="{98FF217E-B86F-EA42-9607-BE163228A213}" type="slidenum">
              <a:rPr lang="en-GB" smtClean="0"/>
              <a:pPr/>
              <a:t>11</a:t>
            </a:fld>
            <a:endParaRPr lang="en-GB"/>
          </a:p>
        </p:txBody>
      </p:sp>
    </p:spTree>
    <p:extLst>
      <p:ext uri="{BB962C8B-B14F-4D97-AF65-F5344CB8AC3E}">
        <p14:creationId xmlns:p14="http://schemas.microsoft.com/office/powerpoint/2010/main" val="325660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9D32-56F6-EB9C-B8CA-FA3BF355801B}"/>
              </a:ext>
            </a:extLst>
          </p:cNvPr>
          <p:cNvSpPr>
            <a:spLocks noGrp="1"/>
          </p:cNvSpPr>
          <p:nvPr>
            <p:ph type="title"/>
          </p:nvPr>
        </p:nvSpPr>
        <p:spPr/>
        <p:txBody>
          <a:bodyPr/>
          <a:lstStyle/>
          <a:p>
            <a:r>
              <a:rPr lang="en-GB" dirty="0"/>
              <a:t>New Issue – FONs and Connexion Agreements</a:t>
            </a:r>
          </a:p>
        </p:txBody>
      </p:sp>
      <p:sp>
        <p:nvSpPr>
          <p:cNvPr id="3" name="Content Placeholder 2">
            <a:extLst>
              <a:ext uri="{FF2B5EF4-FFF2-40B4-BE49-F238E27FC236}">
                <a16:creationId xmlns:a16="http://schemas.microsoft.com/office/drawing/2014/main" id="{4045F6CC-04D8-3C8A-42B5-79A0166F4B41}"/>
              </a:ext>
            </a:extLst>
          </p:cNvPr>
          <p:cNvSpPr>
            <a:spLocks noGrp="1"/>
          </p:cNvSpPr>
          <p:nvPr>
            <p:ph idx="1"/>
          </p:nvPr>
        </p:nvSpPr>
        <p:spPr/>
        <p:txBody>
          <a:bodyPr/>
          <a:lstStyle/>
          <a:p>
            <a:r>
              <a:rPr lang="en-GB" dirty="0"/>
              <a:t>Do we need a more standardized approach to establishing the connexion agreement, and its interaction with FONs?</a:t>
            </a:r>
          </a:p>
        </p:txBody>
      </p:sp>
      <p:sp>
        <p:nvSpPr>
          <p:cNvPr id="4" name="Slide Number Placeholder 3">
            <a:extLst>
              <a:ext uri="{FF2B5EF4-FFF2-40B4-BE49-F238E27FC236}">
                <a16:creationId xmlns:a16="http://schemas.microsoft.com/office/drawing/2014/main" id="{26223FDC-C493-154A-862B-99F76870EFAC}"/>
              </a:ext>
            </a:extLst>
          </p:cNvPr>
          <p:cNvSpPr>
            <a:spLocks noGrp="1"/>
          </p:cNvSpPr>
          <p:nvPr>
            <p:ph type="sldNum" sz="quarter" idx="12"/>
          </p:nvPr>
        </p:nvSpPr>
        <p:spPr/>
        <p:txBody>
          <a:bodyPr/>
          <a:lstStyle/>
          <a:p>
            <a:fld id="{98FF217E-B86F-EA42-9607-BE163228A213}" type="slidenum">
              <a:rPr lang="en-GB" smtClean="0"/>
              <a:pPr/>
              <a:t>12</a:t>
            </a:fld>
            <a:endParaRPr lang="en-GB"/>
          </a:p>
        </p:txBody>
      </p:sp>
    </p:spTree>
    <p:extLst>
      <p:ext uri="{BB962C8B-B14F-4D97-AF65-F5344CB8AC3E}">
        <p14:creationId xmlns:p14="http://schemas.microsoft.com/office/powerpoint/2010/main" val="311738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3CD5-E1CC-F8E4-68E8-48EF1EF15E85}"/>
              </a:ext>
            </a:extLst>
          </p:cNvPr>
          <p:cNvSpPr>
            <a:spLocks noGrp="1"/>
          </p:cNvSpPr>
          <p:nvPr>
            <p:ph type="ctrTitle"/>
          </p:nvPr>
        </p:nvSpPr>
        <p:spPr/>
        <p:txBody>
          <a:bodyPr/>
          <a:lstStyle/>
          <a:p>
            <a:r>
              <a:rPr lang="en-GB" dirty="0"/>
              <a:t>Islanding of small generation</a:t>
            </a:r>
          </a:p>
        </p:txBody>
      </p:sp>
      <p:sp>
        <p:nvSpPr>
          <p:cNvPr id="3" name="Slide Number Placeholder 2">
            <a:extLst>
              <a:ext uri="{FF2B5EF4-FFF2-40B4-BE49-F238E27FC236}">
                <a16:creationId xmlns:a16="http://schemas.microsoft.com/office/drawing/2014/main" id="{3324F126-0461-E18F-0716-539F7DE1CF91}"/>
              </a:ext>
            </a:extLst>
          </p:cNvPr>
          <p:cNvSpPr>
            <a:spLocks noGrp="1"/>
          </p:cNvSpPr>
          <p:nvPr>
            <p:ph type="sldNum" sz="quarter" idx="12"/>
          </p:nvPr>
        </p:nvSpPr>
        <p:spPr/>
        <p:txBody>
          <a:bodyPr/>
          <a:lstStyle/>
          <a:p>
            <a:fld id="{98FF217E-B86F-EA42-9607-BE163228A213}" type="slidenum">
              <a:rPr lang="en-GB" smtClean="0"/>
              <a:t>13</a:t>
            </a:fld>
            <a:endParaRPr lang="en-GB"/>
          </a:p>
        </p:txBody>
      </p:sp>
    </p:spTree>
    <p:extLst>
      <p:ext uri="{BB962C8B-B14F-4D97-AF65-F5344CB8AC3E}">
        <p14:creationId xmlns:p14="http://schemas.microsoft.com/office/powerpoint/2010/main" val="185468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Definition of operating modes</a:t>
            </a:r>
          </a:p>
        </p:txBody>
      </p:sp>
      <p:graphicFrame>
        <p:nvGraphicFramePr>
          <p:cNvPr id="4" name="Content Placeholder 3">
            <a:extLst>
              <a:ext uri="{FF2B5EF4-FFF2-40B4-BE49-F238E27FC236}">
                <a16:creationId xmlns:a16="http://schemas.microsoft.com/office/drawing/2014/main" id="{6471E198-2EBC-3036-1853-BB9F3DE8F781}"/>
              </a:ext>
            </a:extLst>
          </p:cNvPr>
          <p:cNvGraphicFramePr>
            <a:graphicFrameLocks noGrp="1"/>
          </p:cNvGraphicFramePr>
          <p:nvPr>
            <p:ph idx="1"/>
            <p:extLst>
              <p:ext uri="{D42A27DB-BD31-4B8C-83A1-F6EECF244321}">
                <p14:modId xmlns:p14="http://schemas.microsoft.com/office/powerpoint/2010/main" val="3262889224"/>
              </p:ext>
            </p:extLst>
          </p:nvPr>
        </p:nvGraphicFramePr>
        <p:xfrm>
          <a:off x="1727255" y="2962816"/>
          <a:ext cx="7848767" cy="2292815"/>
        </p:xfrm>
        <a:graphic>
          <a:graphicData uri="http://schemas.openxmlformats.org/drawingml/2006/table">
            <a:tbl>
              <a:tblPr firstRow="1" firstCol="1" bandRow="1">
                <a:tableStyleId>{5C22544A-7EE6-4342-B048-85BDC9FD1C3A}</a:tableStyleId>
              </a:tblPr>
              <a:tblGrid>
                <a:gridCol w="1240578">
                  <a:extLst>
                    <a:ext uri="{9D8B030D-6E8A-4147-A177-3AD203B41FA5}">
                      <a16:colId xmlns:a16="http://schemas.microsoft.com/office/drawing/2014/main" val="1677812631"/>
                    </a:ext>
                  </a:extLst>
                </a:gridCol>
                <a:gridCol w="923827">
                  <a:extLst>
                    <a:ext uri="{9D8B030D-6E8A-4147-A177-3AD203B41FA5}">
                      <a16:colId xmlns:a16="http://schemas.microsoft.com/office/drawing/2014/main" val="2672423812"/>
                    </a:ext>
                  </a:extLst>
                </a:gridCol>
                <a:gridCol w="2356701">
                  <a:extLst>
                    <a:ext uri="{9D8B030D-6E8A-4147-A177-3AD203B41FA5}">
                      <a16:colId xmlns:a16="http://schemas.microsoft.com/office/drawing/2014/main" val="660469395"/>
                    </a:ext>
                  </a:extLst>
                </a:gridCol>
                <a:gridCol w="3327661">
                  <a:extLst>
                    <a:ext uri="{9D8B030D-6E8A-4147-A177-3AD203B41FA5}">
                      <a16:colId xmlns:a16="http://schemas.microsoft.com/office/drawing/2014/main" val="1389011947"/>
                    </a:ext>
                  </a:extLst>
                </a:gridCol>
              </a:tblGrid>
              <a:tr h="360000">
                <a:tc rowSpan="2" gridSpan="2">
                  <a:txBody>
                    <a:bodyPr/>
                    <a:lstStyle/>
                    <a:p>
                      <a:pPr marL="914400" lvl="2" indent="0" algn="ctr">
                        <a:spcBef>
                          <a:spcPts val="500"/>
                        </a:spcBef>
                        <a:spcAft>
                          <a:spcPts val="1000"/>
                        </a:spcAft>
                        <a:buFont typeface="+mj-lt"/>
                        <a:buNone/>
                        <a:tabLst>
                          <a:tab pos="539750" algn="l"/>
                        </a:tabLst>
                      </a:pPr>
                      <a:r>
                        <a:rPr lang="en-GB" sz="1400" dirty="0">
                          <a:effectLst/>
                        </a:rPr>
                        <a:t> </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rowSpan="2" hMerge="1">
                  <a:txBody>
                    <a:bodyPr/>
                    <a:lstStyle/>
                    <a:p>
                      <a:endParaRPr lang="en-GB"/>
                    </a:p>
                  </a:txBody>
                  <a:tcPr/>
                </a:tc>
                <a:tc gridSpan="2">
                  <a:txBody>
                    <a:bodyPr/>
                    <a:lstStyle/>
                    <a:p>
                      <a:pPr marL="906780" indent="-539750" algn="ctr">
                        <a:spcBef>
                          <a:spcPts val="500"/>
                        </a:spcBef>
                        <a:spcAft>
                          <a:spcPts val="1000"/>
                        </a:spcAft>
                        <a:tabLst>
                          <a:tab pos="539750" algn="l"/>
                          <a:tab pos="457200" algn="l"/>
                        </a:tabLst>
                      </a:pPr>
                      <a:r>
                        <a:rPr lang="en-GB" sz="1400" dirty="0">
                          <a:effectLst/>
                        </a:rPr>
                        <a:t>Parallel Operation</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164209576"/>
                  </a:ext>
                </a:extLst>
              </a:tr>
              <a:tr h="360000">
                <a:tc gridSpan="2" vMerge="1">
                  <a:txBody>
                    <a:bodyPr/>
                    <a:lstStyle/>
                    <a:p>
                      <a:endParaRPr lang="en-GB"/>
                    </a:p>
                  </a:txBody>
                  <a:tcPr/>
                </a:tc>
                <a:tc hMerge="1" vMerge="1">
                  <a:txBody>
                    <a:bodyPr/>
                    <a:lstStyle/>
                    <a:p>
                      <a:endParaRPr lang="en-GB"/>
                    </a:p>
                  </a:txBody>
                  <a:tcPr/>
                </a:tc>
                <a:tc>
                  <a:txBody>
                    <a:bodyPr/>
                    <a:lstStyle/>
                    <a:p>
                      <a:pPr marL="367030" indent="0" algn="ctr">
                        <a:spcBef>
                          <a:spcPts val="500"/>
                        </a:spcBef>
                        <a:spcAft>
                          <a:spcPts val="1000"/>
                        </a:spcAft>
                        <a:buFont typeface="+mj-lt"/>
                        <a:buNone/>
                        <a:tabLst>
                          <a:tab pos="539750" algn="l"/>
                          <a:tab pos="457200" algn="l"/>
                        </a:tabLst>
                      </a:pPr>
                      <a:r>
                        <a:rPr lang="en-GB" sz="1400" dirty="0">
                          <a:effectLst/>
                        </a:rPr>
                        <a:t>No</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7030" indent="0" algn="ctr">
                        <a:spcBef>
                          <a:spcPts val="500"/>
                        </a:spcBef>
                        <a:spcAft>
                          <a:spcPts val="1000"/>
                        </a:spcAft>
                        <a:buFont typeface="+mj-lt"/>
                        <a:buNone/>
                        <a:tabLst>
                          <a:tab pos="539750" algn="l"/>
                          <a:tab pos="457200" algn="l"/>
                        </a:tabLst>
                      </a:pPr>
                      <a:r>
                        <a:rPr lang="en-GB" sz="1400" dirty="0">
                          <a:effectLst/>
                        </a:rPr>
                        <a:t>Yes</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633926200"/>
                  </a:ext>
                </a:extLst>
              </a:tr>
              <a:tr h="614313">
                <a:tc rowSpan="3">
                  <a:txBody>
                    <a:bodyPr/>
                    <a:lstStyle/>
                    <a:p>
                      <a:pPr marL="0" indent="7938" algn="ctr" defTabSz="895350">
                        <a:spcBef>
                          <a:spcPts val="500"/>
                        </a:spcBef>
                        <a:spcAft>
                          <a:spcPts val="1000"/>
                        </a:spcAft>
                        <a:tabLst/>
                      </a:pPr>
                      <a:r>
                        <a:rPr lang="en-GB" sz="1400" dirty="0">
                          <a:effectLst/>
                        </a:rPr>
                        <a:t>Customer</a:t>
                      </a:r>
                      <a:br>
                        <a:rPr lang="en-GB" sz="1400" dirty="0">
                          <a:effectLst/>
                        </a:rPr>
                      </a:br>
                      <a:r>
                        <a:rPr lang="en-GB" sz="1400" dirty="0">
                          <a:effectLst/>
                        </a:rPr>
                        <a:t>Island Operation</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rowSpan="2">
                  <a:txBody>
                    <a:bodyPr/>
                    <a:lstStyle/>
                    <a:p>
                      <a:pPr marL="0" indent="0" algn="ctr">
                        <a:spcBef>
                          <a:spcPts val="500"/>
                        </a:spcBef>
                        <a:spcAft>
                          <a:spcPts val="1000"/>
                        </a:spcAft>
                        <a:buFont typeface="+mj-lt"/>
                        <a:buNone/>
                        <a:tabLst/>
                      </a:pPr>
                      <a:r>
                        <a:rPr lang="en-GB" sz="1400" dirty="0">
                          <a:effectLst/>
                        </a:rPr>
                        <a:t>Yes</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rowSpan="2">
                  <a:txBody>
                    <a:bodyPr/>
                    <a:lstStyle/>
                    <a:p>
                      <a:pPr marL="0" indent="0" algn="ctr">
                        <a:spcBef>
                          <a:spcPts val="500"/>
                        </a:spcBef>
                        <a:spcAft>
                          <a:spcPts val="1000"/>
                        </a:spcAft>
                        <a:buFont typeface="+mj-lt"/>
                        <a:buNone/>
                        <a:tabLst/>
                      </a:pPr>
                      <a:r>
                        <a:rPr lang="en-GB" sz="1400" dirty="0">
                          <a:effectLst/>
                        </a:rPr>
                        <a:t>Switched alternative</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indent="0" algn="ctr">
                        <a:spcBef>
                          <a:spcPts val="500"/>
                        </a:spcBef>
                        <a:spcAft>
                          <a:spcPts val="1000"/>
                        </a:spcAft>
                        <a:buFont typeface="+mj-lt"/>
                        <a:buNone/>
                        <a:tabLst>
                          <a:tab pos="539750" algn="l"/>
                          <a:tab pos="457200" algn="l"/>
                        </a:tabLst>
                      </a:pPr>
                      <a:r>
                        <a:rPr lang="en-GB" sz="1400" dirty="0">
                          <a:effectLst/>
                        </a:rPr>
                        <a:t>Long Term Parallel Operating with Islanding</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023256552"/>
                  </a:ext>
                </a:extLst>
              </a:tr>
              <a:tr h="57510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lvl="2" indent="0" algn="ctr">
                        <a:spcBef>
                          <a:spcPts val="500"/>
                        </a:spcBef>
                        <a:spcAft>
                          <a:spcPts val="1000"/>
                        </a:spcAft>
                        <a:buFont typeface="+mj-lt"/>
                        <a:buNone/>
                        <a:tabLst>
                          <a:tab pos="539750" algn="l"/>
                        </a:tabLst>
                      </a:pPr>
                      <a:r>
                        <a:rPr lang="en-GB" sz="1400" dirty="0">
                          <a:effectLst/>
                        </a:rPr>
                        <a:t>Infrequent Short Term Parallel Operation</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818532701"/>
                  </a:ext>
                </a:extLst>
              </a:tr>
              <a:tr h="383401">
                <a:tc vMerge="1">
                  <a:txBody>
                    <a:bodyPr/>
                    <a:lstStyle/>
                    <a:p>
                      <a:endParaRPr lang="en-GB"/>
                    </a:p>
                  </a:txBody>
                  <a:tcPr/>
                </a:tc>
                <a:tc>
                  <a:txBody>
                    <a:bodyPr/>
                    <a:lstStyle/>
                    <a:p>
                      <a:pPr marL="0" lvl="2" indent="0" algn="ctr">
                        <a:spcBef>
                          <a:spcPts val="500"/>
                        </a:spcBef>
                        <a:spcAft>
                          <a:spcPts val="1000"/>
                        </a:spcAft>
                        <a:buFont typeface="+mj-lt"/>
                        <a:buNone/>
                        <a:tabLst/>
                      </a:pPr>
                      <a:r>
                        <a:rPr lang="en-GB" sz="1400" dirty="0">
                          <a:effectLst/>
                        </a:rPr>
                        <a:t>No</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lvl="2" indent="0" algn="ctr">
                        <a:spcBef>
                          <a:spcPts val="500"/>
                        </a:spcBef>
                        <a:spcAft>
                          <a:spcPts val="1000"/>
                        </a:spcAft>
                        <a:buFont typeface="+mj-lt"/>
                        <a:buNone/>
                        <a:tabLst/>
                      </a:pPr>
                      <a:r>
                        <a:rPr lang="en-GB" sz="1400" dirty="0">
                          <a:effectLst/>
                        </a:rPr>
                        <a:t>Not applicable</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indent="0" algn="ctr">
                        <a:spcBef>
                          <a:spcPts val="500"/>
                        </a:spcBef>
                        <a:spcAft>
                          <a:spcPts val="1000"/>
                        </a:spcAft>
                        <a:buFont typeface="+mj-lt"/>
                        <a:buNone/>
                        <a:tabLst>
                          <a:tab pos="539750" algn="l"/>
                          <a:tab pos="457200" algn="l"/>
                        </a:tabLst>
                      </a:pPr>
                      <a:r>
                        <a:rPr lang="en-GB" sz="1400" dirty="0">
                          <a:effectLst/>
                        </a:rPr>
                        <a:t>Long Term Parallel Operation</a:t>
                      </a:r>
                      <a:endParaRPr lang="en-GB"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32603074"/>
                  </a:ext>
                </a:extLst>
              </a:tr>
            </a:tbl>
          </a:graphicData>
        </a:graphic>
      </p:graphicFrame>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14</a:t>
            </a:fld>
            <a:endParaRPr lang="en-GB"/>
          </a:p>
        </p:txBody>
      </p:sp>
      <p:sp>
        <p:nvSpPr>
          <p:cNvPr id="6" name="Content Placeholder 2">
            <a:extLst>
              <a:ext uri="{FF2B5EF4-FFF2-40B4-BE49-F238E27FC236}">
                <a16:creationId xmlns:a16="http://schemas.microsoft.com/office/drawing/2014/main" id="{D5FF153D-AB2B-420B-0266-92AA8383B6BE}"/>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following diagram might better explain the modes of operation, and nomenclature, cf the existing drafting:</a:t>
            </a:r>
          </a:p>
        </p:txBody>
      </p:sp>
    </p:spTree>
    <p:extLst>
      <p:ext uri="{BB962C8B-B14F-4D97-AF65-F5344CB8AC3E}">
        <p14:creationId xmlns:p14="http://schemas.microsoft.com/office/powerpoint/2010/main" val="203515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23BD-95D2-4F2D-4A39-A7994BD389C0}"/>
              </a:ext>
            </a:extLst>
          </p:cNvPr>
          <p:cNvSpPr>
            <a:spLocks noGrp="1"/>
          </p:cNvSpPr>
          <p:nvPr>
            <p:ph type="title"/>
          </p:nvPr>
        </p:nvSpPr>
        <p:spPr/>
        <p:txBody>
          <a:bodyPr/>
          <a:lstStyle/>
          <a:p>
            <a:r>
              <a:rPr lang="en-GB" dirty="0"/>
              <a:t>Proposed change to G99 structure:</a:t>
            </a:r>
          </a:p>
        </p:txBody>
      </p:sp>
      <p:sp>
        <p:nvSpPr>
          <p:cNvPr id="3" name="Content Placeholder 2">
            <a:extLst>
              <a:ext uri="{FF2B5EF4-FFF2-40B4-BE49-F238E27FC236}">
                <a16:creationId xmlns:a16="http://schemas.microsoft.com/office/drawing/2014/main" id="{D2E0AC8F-0B6B-1F50-B112-C1C51514812A}"/>
              </a:ext>
            </a:extLst>
          </p:cNvPr>
          <p:cNvSpPr>
            <a:spLocks noGrp="1"/>
          </p:cNvSpPr>
          <p:nvPr>
            <p:ph idx="1"/>
          </p:nvPr>
        </p:nvSpPr>
        <p:spPr>
          <a:xfrm>
            <a:off x="720000" y="1448999"/>
            <a:ext cx="3610931" cy="4594353"/>
          </a:xfrm>
        </p:spPr>
        <p:txBody>
          <a:bodyPr/>
          <a:lstStyle/>
          <a:p>
            <a:pPr>
              <a:lnSpc>
                <a:spcPct val="100000"/>
              </a:lnSpc>
            </a:pPr>
            <a:r>
              <a:rPr lang="en-GB" sz="1600" dirty="0"/>
              <a:t>Existing structure:</a:t>
            </a:r>
          </a:p>
          <a:p>
            <a:pPr>
              <a:lnSpc>
                <a:spcPct val="100000"/>
              </a:lnSpc>
            </a:pPr>
            <a:r>
              <a:rPr lang="en-GB" sz="1200" dirty="0"/>
              <a:t>Section 7</a:t>
            </a:r>
          </a:p>
          <a:p>
            <a:pPr lvl="2">
              <a:lnSpc>
                <a:spcPct val="100000"/>
              </a:lnSpc>
            </a:pPr>
            <a:r>
              <a:rPr lang="en-GB" sz="1200" dirty="0"/>
              <a:t>7.1 Operating Modes</a:t>
            </a:r>
          </a:p>
          <a:p>
            <a:pPr lvl="3">
              <a:lnSpc>
                <a:spcPct val="100000"/>
              </a:lnSpc>
            </a:pPr>
            <a:r>
              <a:rPr lang="en-GB" sz="1200" dirty="0"/>
              <a:t>Summary</a:t>
            </a:r>
          </a:p>
          <a:p>
            <a:pPr lvl="2">
              <a:lnSpc>
                <a:spcPct val="100000"/>
              </a:lnSpc>
            </a:pPr>
            <a:r>
              <a:rPr lang="en-GB" sz="1200" dirty="0"/>
              <a:t>7.2 Long Term Parallel</a:t>
            </a:r>
          </a:p>
          <a:p>
            <a:pPr lvl="3">
              <a:lnSpc>
                <a:spcPct val="100000"/>
              </a:lnSpc>
            </a:pPr>
            <a:r>
              <a:rPr lang="en-GB" sz="1200" dirty="0"/>
              <a:t>Summary</a:t>
            </a:r>
          </a:p>
          <a:p>
            <a:pPr lvl="2">
              <a:lnSpc>
                <a:spcPct val="100000"/>
              </a:lnSpc>
            </a:pPr>
            <a:r>
              <a:rPr lang="en-GB" sz="1200" dirty="0"/>
              <a:t>7.3 Infrequent Short Term Parallel</a:t>
            </a:r>
          </a:p>
          <a:p>
            <a:pPr lvl="3">
              <a:lnSpc>
                <a:spcPct val="100000"/>
              </a:lnSpc>
            </a:pPr>
            <a:r>
              <a:rPr lang="en-GB" sz="1200" dirty="0"/>
              <a:t>Detail</a:t>
            </a:r>
          </a:p>
          <a:p>
            <a:pPr lvl="2">
              <a:lnSpc>
                <a:spcPct val="100000"/>
              </a:lnSpc>
            </a:pPr>
            <a:r>
              <a:rPr lang="en-GB" sz="1200" dirty="0"/>
              <a:t>7.4 Switched Alternative</a:t>
            </a:r>
          </a:p>
          <a:p>
            <a:pPr lvl="3">
              <a:lnSpc>
                <a:spcPct val="100000"/>
              </a:lnSpc>
            </a:pPr>
            <a:r>
              <a:rPr lang="en-GB" sz="1200" dirty="0"/>
              <a:t>Detail</a:t>
            </a:r>
          </a:p>
          <a:p>
            <a:pPr>
              <a:lnSpc>
                <a:spcPct val="100000"/>
              </a:lnSpc>
            </a:pPr>
            <a:r>
              <a:rPr lang="en-GB" sz="1200" dirty="0"/>
              <a:t>Section 9.6</a:t>
            </a:r>
          </a:p>
          <a:p>
            <a:pPr lvl="2">
              <a:lnSpc>
                <a:spcPct val="100000"/>
              </a:lnSpc>
            </a:pPr>
            <a:r>
              <a:rPr lang="en-GB" sz="1200" dirty="0"/>
              <a:t>9.6.1 Two Island Modes</a:t>
            </a:r>
          </a:p>
          <a:p>
            <a:pPr lvl="3">
              <a:lnSpc>
                <a:spcPct val="100000"/>
              </a:lnSpc>
            </a:pPr>
            <a:r>
              <a:rPr lang="en-GB" sz="1200" dirty="0"/>
              <a:t>Summary</a:t>
            </a:r>
          </a:p>
          <a:p>
            <a:pPr lvl="2">
              <a:lnSpc>
                <a:spcPct val="100000"/>
              </a:lnSpc>
            </a:pPr>
            <a:r>
              <a:rPr lang="en-GB" sz="1200" dirty="0"/>
              <a:t>9.6.2 Customer Island</a:t>
            </a:r>
          </a:p>
          <a:p>
            <a:pPr lvl="3">
              <a:lnSpc>
                <a:spcPct val="100000"/>
              </a:lnSpc>
            </a:pPr>
            <a:r>
              <a:rPr lang="en-GB" sz="1200" dirty="0"/>
              <a:t>Detail (sparse!)</a:t>
            </a:r>
          </a:p>
          <a:p>
            <a:pPr lvl="2">
              <a:lnSpc>
                <a:spcPct val="100000"/>
              </a:lnSpc>
            </a:pPr>
            <a:r>
              <a:rPr lang="en-GB" sz="1200" dirty="0"/>
              <a:t>9.6.3 DNO’s Island</a:t>
            </a:r>
          </a:p>
          <a:p>
            <a:pPr lvl="3">
              <a:lnSpc>
                <a:spcPct val="100000"/>
              </a:lnSpc>
            </a:pPr>
            <a:r>
              <a:rPr lang="en-GB" sz="1200" dirty="0"/>
              <a:t>Detail</a:t>
            </a:r>
            <a:endParaRPr lang="en-GB" sz="1400" dirty="0"/>
          </a:p>
          <a:p>
            <a:pPr lvl="2">
              <a:lnSpc>
                <a:spcPct val="100000"/>
              </a:lnSpc>
            </a:pPr>
            <a:endParaRPr lang="en-GB" sz="1600" dirty="0"/>
          </a:p>
          <a:p>
            <a:pPr>
              <a:lnSpc>
                <a:spcPct val="100000"/>
              </a:lnSpc>
            </a:pPr>
            <a:endParaRPr lang="en-GB" sz="1600" dirty="0"/>
          </a:p>
        </p:txBody>
      </p:sp>
      <p:sp>
        <p:nvSpPr>
          <p:cNvPr id="4" name="Slide Number Placeholder 3">
            <a:extLst>
              <a:ext uri="{FF2B5EF4-FFF2-40B4-BE49-F238E27FC236}">
                <a16:creationId xmlns:a16="http://schemas.microsoft.com/office/drawing/2014/main" id="{FABAE4A4-043B-69DB-58C7-B5D3DDBD47CF}"/>
              </a:ext>
            </a:extLst>
          </p:cNvPr>
          <p:cNvSpPr>
            <a:spLocks noGrp="1"/>
          </p:cNvSpPr>
          <p:nvPr>
            <p:ph type="sldNum" sz="quarter" idx="12"/>
          </p:nvPr>
        </p:nvSpPr>
        <p:spPr/>
        <p:txBody>
          <a:bodyPr/>
          <a:lstStyle/>
          <a:p>
            <a:fld id="{98FF217E-B86F-EA42-9607-BE163228A213}" type="slidenum">
              <a:rPr lang="en-GB" smtClean="0"/>
              <a:pPr/>
              <a:t>15</a:t>
            </a:fld>
            <a:endParaRPr lang="en-GB"/>
          </a:p>
        </p:txBody>
      </p:sp>
      <p:sp>
        <p:nvSpPr>
          <p:cNvPr id="5" name="Content Placeholder 2">
            <a:extLst>
              <a:ext uri="{FF2B5EF4-FFF2-40B4-BE49-F238E27FC236}">
                <a16:creationId xmlns:a16="http://schemas.microsoft.com/office/drawing/2014/main" id="{32E9881D-AC9E-3D91-C87A-3D1AFA7698FA}"/>
              </a:ext>
            </a:extLst>
          </p:cNvPr>
          <p:cNvSpPr txBox="1">
            <a:spLocks/>
          </p:cNvSpPr>
          <p:nvPr/>
        </p:nvSpPr>
        <p:spPr>
          <a:xfrm>
            <a:off x="4604815" y="1443270"/>
            <a:ext cx="3746268" cy="500740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t>Proposed structure:</a:t>
            </a:r>
          </a:p>
          <a:p>
            <a:pPr>
              <a:lnSpc>
                <a:spcPct val="100000"/>
              </a:lnSpc>
            </a:pPr>
            <a:r>
              <a:rPr lang="en-GB" sz="1200" dirty="0"/>
              <a:t>Section 7</a:t>
            </a:r>
          </a:p>
          <a:p>
            <a:pPr lvl="2">
              <a:lnSpc>
                <a:spcPct val="100000"/>
              </a:lnSpc>
            </a:pPr>
            <a:r>
              <a:rPr lang="en-GB" sz="1200" dirty="0"/>
              <a:t>7.1 Operating Modes</a:t>
            </a:r>
          </a:p>
          <a:p>
            <a:pPr lvl="3">
              <a:lnSpc>
                <a:spcPct val="100000"/>
              </a:lnSpc>
            </a:pPr>
            <a:r>
              <a:rPr lang="en-GB" sz="1200" dirty="0"/>
              <a:t>Summary</a:t>
            </a:r>
          </a:p>
          <a:p>
            <a:pPr lvl="2">
              <a:lnSpc>
                <a:spcPct val="100000"/>
              </a:lnSpc>
            </a:pPr>
            <a:r>
              <a:rPr lang="en-GB" sz="1200" dirty="0"/>
              <a:t>7.2 Long Term Parallel</a:t>
            </a:r>
          </a:p>
          <a:p>
            <a:pPr lvl="3">
              <a:lnSpc>
                <a:spcPct val="100000"/>
              </a:lnSpc>
            </a:pPr>
            <a:r>
              <a:rPr lang="en-GB" sz="1200" dirty="0"/>
              <a:t>Summary</a:t>
            </a:r>
          </a:p>
          <a:p>
            <a:pPr lvl="2">
              <a:lnSpc>
                <a:spcPct val="100000"/>
              </a:lnSpc>
            </a:pPr>
            <a:r>
              <a:rPr lang="en-GB" sz="1200" dirty="0"/>
              <a:t>7.3 Infrequent Short Term Parallel</a:t>
            </a:r>
          </a:p>
          <a:p>
            <a:pPr lvl="3">
              <a:lnSpc>
                <a:spcPct val="100000"/>
              </a:lnSpc>
            </a:pPr>
            <a:r>
              <a:rPr lang="en-GB" sz="1200" dirty="0">
                <a:solidFill>
                  <a:srgbClr val="FF0000"/>
                </a:solidFill>
              </a:rPr>
              <a:t>Summary</a:t>
            </a:r>
          </a:p>
          <a:p>
            <a:pPr lvl="2">
              <a:lnSpc>
                <a:spcPct val="100000"/>
              </a:lnSpc>
            </a:pPr>
            <a:r>
              <a:rPr lang="en-GB" sz="1200" dirty="0"/>
              <a:t>7.4 Switched Alternative</a:t>
            </a:r>
          </a:p>
          <a:p>
            <a:pPr lvl="3">
              <a:lnSpc>
                <a:spcPct val="100000"/>
              </a:lnSpc>
            </a:pPr>
            <a:r>
              <a:rPr lang="en-GB" sz="1200" dirty="0"/>
              <a:t>Detail</a:t>
            </a:r>
          </a:p>
          <a:p>
            <a:pPr>
              <a:lnSpc>
                <a:spcPct val="100000"/>
              </a:lnSpc>
            </a:pPr>
            <a:r>
              <a:rPr lang="en-GB" sz="1200" dirty="0"/>
              <a:t>Section 9.6</a:t>
            </a:r>
          </a:p>
          <a:p>
            <a:pPr lvl="2">
              <a:lnSpc>
                <a:spcPct val="100000"/>
              </a:lnSpc>
            </a:pPr>
            <a:r>
              <a:rPr lang="en-GB" sz="1200" dirty="0"/>
              <a:t>9.6.1 </a:t>
            </a:r>
            <a:r>
              <a:rPr lang="en-GB" sz="1200" dirty="0">
                <a:solidFill>
                  <a:srgbClr val="FF0000"/>
                </a:solidFill>
              </a:rPr>
              <a:t>Three</a:t>
            </a:r>
            <a:r>
              <a:rPr lang="en-GB" sz="1200" dirty="0"/>
              <a:t> Island Modes</a:t>
            </a:r>
          </a:p>
          <a:p>
            <a:pPr lvl="3">
              <a:lnSpc>
                <a:spcPct val="100000"/>
              </a:lnSpc>
            </a:pPr>
            <a:r>
              <a:rPr lang="en-GB" sz="1200" dirty="0"/>
              <a:t>Summary</a:t>
            </a:r>
          </a:p>
          <a:p>
            <a:pPr lvl="2">
              <a:lnSpc>
                <a:spcPct val="100000"/>
              </a:lnSpc>
            </a:pPr>
            <a:r>
              <a:rPr lang="en-GB" sz="1200" dirty="0">
                <a:solidFill>
                  <a:srgbClr val="FF0000"/>
                </a:solidFill>
              </a:rPr>
              <a:t>9.6.2 Long Term Parallel with islanding</a:t>
            </a:r>
          </a:p>
          <a:p>
            <a:pPr lvl="3">
              <a:lnSpc>
                <a:spcPct val="100000"/>
              </a:lnSpc>
            </a:pPr>
            <a:r>
              <a:rPr lang="en-GB" sz="1200" dirty="0">
                <a:solidFill>
                  <a:srgbClr val="FF0000"/>
                </a:solidFill>
              </a:rPr>
              <a:t>Detail</a:t>
            </a:r>
          </a:p>
          <a:p>
            <a:pPr lvl="2">
              <a:lnSpc>
                <a:spcPct val="100000"/>
              </a:lnSpc>
            </a:pPr>
            <a:r>
              <a:rPr lang="en-GB" sz="1200" dirty="0">
                <a:solidFill>
                  <a:srgbClr val="FF0000"/>
                </a:solidFill>
              </a:rPr>
              <a:t>9.6.3 Infrequent short term parallel operation</a:t>
            </a:r>
          </a:p>
          <a:p>
            <a:pPr lvl="3">
              <a:lnSpc>
                <a:spcPct val="100000"/>
              </a:lnSpc>
            </a:pPr>
            <a:r>
              <a:rPr lang="en-GB" sz="1200" dirty="0">
                <a:solidFill>
                  <a:srgbClr val="FF0000"/>
                </a:solidFill>
              </a:rPr>
              <a:t>Detail</a:t>
            </a:r>
          </a:p>
          <a:p>
            <a:pPr lvl="2">
              <a:lnSpc>
                <a:spcPct val="100000"/>
              </a:lnSpc>
            </a:pPr>
            <a:r>
              <a:rPr lang="en-GB" sz="1200" dirty="0">
                <a:solidFill>
                  <a:srgbClr val="FF0000"/>
                </a:solidFill>
              </a:rPr>
              <a:t>9.6.4</a:t>
            </a:r>
            <a:r>
              <a:rPr lang="en-GB" sz="1200" dirty="0"/>
              <a:t> – DNO’s Island</a:t>
            </a:r>
          </a:p>
          <a:p>
            <a:pPr lvl="3">
              <a:lnSpc>
                <a:spcPct val="100000"/>
              </a:lnSpc>
            </a:pPr>
            <a:r>
              <a:rPr lang="en-GB" sz="1200" dirty="0"/>
              <a:t>Detail</a:t>
            </a:r>
          </a:p>
          <a:p>
            <a:pPr lvl="2">
              <a:lnSpc>
                <a:spcPct val="100000"/>
              </a:lnSpc>
            </a:pPr>
            <a:endParaRPr lang="en-GB" sz="1800" dirty="0"/>
          </a:p>
          <a:p>
            <a:pPr>
              <a:lnSpc>
                <a:spcPct val="100000"/>
              </a:lnSpc>
            </a:pPr>
            <a:endParaRPr lang="en-GB" sz="1800" dirty="0"/>
          </a:p>
        </p:txBody>
      </p:sp>
      <p:sp>
        <p:nvSpPr>
          <p:cNvPr id="6" name="Content Placeholder 2">
            <a:extLst>
              <a:ext uri="{FF2B5EF4-FFF2-40B4-BE49-F238E27FC236}">
                <a16:creationId xmlns:a16="http://schemas.microsoft.com/office/drawing/2014/main" id="{326B002C-D2E5-CB3A-3F4C-8363B5E505E5}"/>
              </a:ext>
            </a:extLst>
          </p:cNvPr>
          <p:cNvSpPr txBox="1">
            <a:spLocks/>
          </p:cNvSpPr>
          <p:nvPr/>
        </p:nvSpPr>
        <p:spPr>
          <a:xfrm>
            <a:off x="8351083" y="1428512"/>
            <a:ext cx="3610931"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t>Rationale:</a:t>
            </a:r>
          </a:p>
          <a:p>
            <a:pPr marL="342900" indent="-342900">
              <a:lnSpc>
                <a:spcPct val="100000"/>
              </a:lnSpc>
              <a:buFont typeface="Arial" panose="020B0604020202020204" pitchFamily="34" charset="0"/>
              <a:buChar char="•"/>
            </a:pPr>
            <a:r>
              <a:rPr lang="en-GB" sz="1600" dirty="0"/>
              <a:t>Section 7 details with connexion requirements.</a:t>
            </a:r>
          </a:p>
          <a:p>
            <a:pPr marL="342900" indent="-342900">
              <a:lnSpc>
                <a:spcPct val="100000"/>
              </a:lnSpc>
              <a:buFont typeface="Arial" panose="020B0604020202020204" pitchFamily="34" charset="0"/>
              <a:buChar char="•"/>
            </a:pPr>
            <a:r>
              <a:rPr lang="en-GB" sz="1600" dirty="0"/>
              <a:t>Section 9 provides the detail for specific issues, in this case island operation</a:t>
            </a:r>
          </a:p>
          <a:p>
            <a:pPr marL="342900" indent="-342900">
              <a:lnSpc>
                <a:spcPct val="100000"/>
              </a:lnSpc>
              <a:buFont typeface="Arial" panose="020B0604020202020204" pitchFamily="34" charset="0"/>
              <a:buChar char="•"/>
            </a:pPr>
            <a:r>
              <a:rPr lang="en-GB" sz="1600" dirty="0"/>
              <a:t>Short Term Parallel is essentially island operation – so can be accommodated with other islanding details.</a:t>
            </a:r>
          </a:p>
          <a:p>
            <a:pPr marL="342900" indent="-342900">
              <a:lnSpc>
                <a:spcPct val="100000"/>
              </a:lnSpc>
              <a:buFont typeface="Arial" panose="020B0604020202020204" pitchFamily="34" charset="0"/>
              <a:buChar char="•"/>
            </a:pPr>
            <a:r>
              <a:rPr lang="en-GB" sz="1600" dirty="0"/>
              <a:t>All the detail for customer islanding, including short term parallel is in 9.6.</a:t>
            </a:r>
          </a:p>
        </p:txBody>
      </p:sp>
    </p:spTree>
    <p:extLst>
      <p:ext uri="{BB962C8B-B14F-4D97-AF65-F5344CB8AC3E}">
        <p14:creationId xmlns:p14="http://schemas.microsoft.com/office/powerpoint/2010/main" val="412311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5239-FA70-2255-58A1-32EF3C362C7F}"/>
              </a:ext>
            </a:extLst>
          </p:cNvPr>
          <p:cNvSpPr>
            <a:spLocks noGrp="1"/>
          </p:cNvSpPr>
          <p:nvPr>
            <p:ph type="title"/>
          </p:nvPr>
        </p:nvSpPr>
        <p:spPr/>
        <p:txBody>
          <a:bodyPr/>
          <a:lstStyle/>
          <a:p>
            <a:r>
              <a:rPr lang="en-GB" dirty="0"/>
              <a:t>Revised earthing diagrams - 1</a:t>
            </a:r>
          </a:p>
        </p:txBody>
      </p:sp>
      <p:sp>
        <p:nvSpPr>
          <p:cNvPr id="3" name="Content Placeholder 2">
            <a:extLst>
              <a:ext uri="{FF2B5EF4-FFF2-40B4-BE49-F238E27FC236}">
                <a16:creationId xmlns:a16="http://schemas.microsoft.com/office/drawing/2014/main" id="{66672B67-FCDE-3BF9-540A-BDBA0B4E7756}"/>
              </a:ext>
            </a:extLst>
          </p:cNvPr>
          <p:cNvSpPr>
            <a:spLocks noGrp="1"/>
          </p:cNvSpPr>
          <p:nvPr>
            <p:ph idx="1"/>
          </p:nvPr>
        </p:nvSpPr>
        <p:spPr/>
        <p:txBody>
          <a:bodyPr/>
          <a:lstStyle/>
          <a:p>
            <a:pPr>
              <a:lnSpc>
                <a:spcPct val="100000"/>
              </a:lnSpc>
            </a:pPr>
            <a:r>
              <a:rPr lang="en-US" sz="1600" dirty="0"/>
              <a:t>Figure 8.7 - Typical Earthing Arrangement for an LV Power Generating Module Embedded within a Generator LV System and Designed for </a:t>
            </a:r>
            <a:r>
              <a:rPr lang="en-US" sz="1600" strike="sngStrike" dirty="0">
                <a:solidFill>
                  <a:srgbClr val="FF0000"/>
                </a:solidFill>
              </a:rPr>
              <a:t>Independent (ie Standby) Operation Only</a:t>
            </a:r>
            <a:r>
              <a:rPr lang="en-US" sz="1600" u="sng" dirty="0">
                <a:solidFill>
                  <a:srgbClr val="FF0000"/>
                </a:solidFill>
              </a:rPr>
              <a:t> Switched Alternative Operation Only</a:t>
            </a:r>
            <a:endParaRPr lang="en-GB" sz="1600" u="sng" dirty="0">
              <a:solidFill>
                <a:srgbClr val="FF0000"/>
              </a:solidFill>
            </a:endParaRPr>
          </a:p>
        </p:txBody>
      </p:sp>
      <p:sp>
        <p:nvSpPr>
          <p:cNvPr id="4" name="Slide Number Placeholder 3">
            <a:extLst>
              <a:ext uri="{FF2B5EF4-FFF2-40B4-BE49-F238E27FC236}">
                <a16:creationId xmlns:a16="http://schemas.microsoft.com/office/drawing/2014/main" id="{02239A19-EC67-798E-93AE-0807C3DCE416}"/>
              </a:ext>
            </a:extLst>
          </p:cNvPr>
          <p:cNvSpPr>
            <a:spLocks noGrp="1"/>
          </p:cNvSpPr>
          <p:nvPr>
            <p:ph type="sldNum" sz="quarter" idx="12"/>
          </p:nvPr>
        </p:nvSpPr>
        <p:spPr/>
        <p:txBody>
          <a:bodyPr/>
          <a:lstStyle/>
          <a:p>
            <a:fld id="{98FF217E-B86F-EA42-9607-BE163228A213}" type="slidenum">
              <a:rPr lang="en-GB" smtClean="0"/>
              <a:pPr/>
              <a:t>16</a:t>
            </a:fld>
            <a:endParaRPr lang="en-GB"/>
          </a:p>
        </p:txBody>
      </p:sp>
      <p:pic>
        <p:nvPicPr>
          <p:cNvPr id="6" name="Picture 5">
            <a:extLst>
              <a:ext uri="{FF2B5EF4-FFF2-40B4-BE49-F238E27FC236}">
                <a16:creationId xmlns:a16="http://schemas.microsoft.com/office/drawing/2014/main" id="{DD8F3471-26DC-A48F-1B3A-F1ED31CD61D3}"/>
              </a:ext>
            </a:extLst>
          </p:cNvPr>
          <p:cNvPicPr>
            <a:picLocks noChangeAspect="1"/>
          </p:cNvPicPr>
          <p:nvPr/>
        </p:nvPicPr>
        <p:blipFill>
          <a:blip r:embed="rId2"/>
          <a:stretch>
            <a:fillRect/>
          </a:stretch>
        </p:blipFill>
        <p:spPr>
          <a:xfrm>
            <a:off x="1899140" y="2615245"/>
            <a:ext cx="7530465" cy="3425190"/>
          </a:xfrm>
          <a:prstGeom prst="rect">
            <a:avLst/>
          </a:prstGeom>
        </p:spPr>
      </p:pic>
    </p:spTree>
    <p:extLst>
      <p:ext uri="{BB962C8B-B14F-4D97-AF65-F5344CB8AC3E}">
        <p14:creationId xmlns:p14="http://schemas.microsoft.com/office/powerpoint/2010/main" val="382656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FFA0-6E18-D260-D5F2-8880C68B48B1}"/>
              </a:ext>
            </a:extLst>
          </p:cNvPr>
          <p:cNvSpPr>
            <a:spLocks noGrp="1"/>
          </p:cNvSpPr>
          <p:nvPr>
            <p:ph type="title"/>
          </p:nvPr>
        </p:nvSpPr>
        <p:spPr/>
        <p:txBody>
          <a:bodyPr/>
          <a:lstStyle/>
          <a:p>
            <a:r>
              <a:rPr lang="en-GB" sz="2000" dirty="0"/>
              <a:t>Revised earthing diagrams - 2</a:t>
            </a:r>
          </a:p>
        </p:txBody>
      </p:sp>
      <p:sp>
        <p:nvSpPr>
          <p:cNvPr id="3" name="Content Placeholder 2">
            <a:extLst>
              <a:ext uri="{FF2B5EF4-FFF2-40B4-BE49-F238E27FC236}">
                <a16:creationId xmlns:a16="http://schemas.microsoft.com/office/drawing/2014/main" id="{2AF96470-DF6B-8B2E-77D2-1B8DB29E8439}"/>
              </a:ext>
            </a:extLst>
          </p:cNvPr>
          <p:cNvSpPr>
            <a:spLocks noGrp="1"/>
          </p:cNvSpPr>
          <p:nvPr>
            <p:ph idx="1"/>
          </p:nvPr>
        </p:nvSpPr>
        <p:spPr/>
        <p:txBody>
          <a:bodyPr/>
          <a:lstStyle/>
          <a:p>
            <a:pPr>
              <a:lnSpc>
                <a:spcPct val="100000"/>
              </a:lnSpc>
            </a:pPr>
            <a:r>
              <a:rPr lang="en-US" sz="1600" dirty="0"/>
              <a:t>Figure 8.8 - Typical Earthing Arrangement for an LV Power Generating Module Embedded within a Generator LV System and Designed for </a:t>
            </a:r>
            <a:r>
              <a:rPr lang="en-US" sz="1600" u="sng" dirty="0">
                <a:solidFill>
                  <a:srgbClr val="FF0000"/>
                </a:solidFill>
              </a:rPr>
              <a:t>Long Term </a:t>
            </a:r>
            <a:r>
              <a:rPr lang="en-US" sz="1600" dirty="0"/>
              <a:t>Parallel Operation Only</a:t>
            </a:r>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r>
              <a:rPr lang="en-US" sz="1600" dirty="0"/>
              <a:t>It is proposed to supplement this diagram with one specifically based on inverters.</a:t>
            </a:r>
            <a:endParaRPr lang="en-GB" sz="1600" dirty="0"/>
          </a:p>
        </p:txBody>
      </p:sp>
      <p:sp>
        <p:nvSpPr>
          <p:cNvPr id="4" name="Slide Number Placeholder 3">
            <a:extLst>
              <a:ext uri="{FF2B5EF4-FFF2-40B4-BE49-F238E27FC236}">
                <a16:creationId xmlns:a16="http://schemas.microsoft.com/office/drawing/2014/main" id="{3860A971-F8E4-89A1-B671-FE3F17AABD0A}"/>
              </a:ext>
            </a:extLst>
          </p:cNvPr>
          <p:cNvSpPr>
            <a:spLocks noGrp="1"/>
          </p:cNvSpPr>
          <p:nvPr>
            <p:ph type="sldNum" sz="quarter" idx="12"/>
          </p:nvPr>
        </p:nvSpPr>
        <p:spPr/>
        <p:txBody>
          <a:bodyPr/>
          <a:lstStyle/>
          <a:p>
            <a:fld id="{98FF217E-B86F-EA42-9607-BE163228A213}" type="slidenum">
              <a:rPr lang="en-GB" sz="1400" smtClean="0"/>
              <a:pPr/>
              <a:t>17</a:t>
            </a:fld>
            <a:endParaRPr lang="en-GB" sz="1400"/>
          </a:p>
        </p:txBody>
      </p:sp>
      <p:pic>
        <p:nvPicPr>
          <p:cNvPr id="5" name="Picture 4">
            <a:extLst>
              <a:ext uri="{FF2B5EF4-FFF2-40B4-BE49-F238E27FC236}">
                <a16:creationId xmlns:a16="http://schemas.microsoft.com/office/drawing/2014/main" id="{735DA31F-8600-EE85-0146-199C9E868441}"/>
              </a:ext>
            </a:extLst>
          </p:cNvPr>
          <p:cNvPicPr>
            <a:picLocks noChangeAspect="1"/>
          </p:cNvPicPr>
          <p:nvPr/>
        </p:nvPicPr>
        <p:blipFill>
          <a:blip r:embed="rId2"/>
          <a:stretch>
            <a:fillRect/>
          </a:stretch>
        </p:blipFill>
        <p:spPr>
          <a:xfrm>
            <a:off x="3134721" y="2521637"/>
            <a:ext cx="4825365" cy="2841784"/>
          </a:xfrm>
          <a:prstGeom prst="rect">
            <a:avLst/>
          </a:prstGeom>
        </p:spPr>
      </p:pic>
    </p:spTree>
    <p:extLst>
      <p:ext uri="{BB962C8B-B14F-4D97-AF65-F5344CB8AC3E}">
        <p14:creationId xmlns:p14="http://schemas.microsoft.com/office/powerpoint/2010/main" val="353611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FA66-625C-220A-B8B7-BB99F9DBB57D}"/>
              </a:ext>
            </a:extLst>
          </p:cNvPr>
          <p:cNvSpPr>
            <a:spLocks noGrp="1"/>
          </p:cNvSpPr>
          <p:nvPr>
            <p:ph type="title"/>
          </p:nvPr>
        </p:nvSpPr>
        <p:spPr/>
        <p:txBody>
          <a:bodyPr/>
          <a:lstStyle/>
          <a:p>
            <a:r>
              <a:rPr lang="en-GB" dirty="0"/>
              <a:t>Revised earthing diagrams – 3</a:t>
            </a:r>
          </a:p>
        </p:txBody>
      </p:sp>
      <p:sp>
        <p:nvSpPr>
          <p:cNvPr id="3" name="Content Placeholder 2">
            <a:extLst>
              <a:ext uri="{FF2B5EF4-FFF2-40B4-BE49-F238E27FC236}">
                <a16:creationId xmlns:a16="http://schemas.microsoft.com/office/drawing/2014/main" id="{1CE3C1BD-9098-528C-1346-E457C90DC28C}"/>
              </a:ext>
            </a:extLst>
          </p:cNvPr>
          <p:cNvSpPr>
            <a:spLocks noGrp="1"/>
          </p:cNvSpPr>
          <p:nvPr>
            <p:ph idx="1"/>
          </p:nvPr>
        </p:nvSpPr>
        <p:spPr>
          <a:xfrm>
            <a:off x="720000" y="1552191"/>
            <a:ext cx="11083554" cy="3960000"/>
          </a:xfrm>
        </p:spPr>
        <p:txBody>
          <a:bodyPr/>
          <a:lstStyle/>
          <a:p>
            <a:pPr>
              <a:lnSpc>
                <a:spcPct val="100000"/>
              </a:lnSpc>
            </a:pPr>
            <a:r>
              <a:rPr lang="en-US" sz="1600" dirty="0"/>
              <a:t>Figure 8.9 - Typical Earthing Arrangement for an LV Power Generating Module Embedded within a Generator LV System and Designed for </a:t>
            </a:r>
            <a:r>
              <a:rPr lang="en-US" sz="1600" strike="sngStrike" dirty="0">
                <a:solidFill>
                  <a:srgbClr val="FF0000"/>
                </a:solidFill>
              </a:rPr>
              <a:t>both Independent Operation (ie Standby Operation) and </a:t>
            </a:r>
            <a:r>
              <a:rPr lang="en-US" sz="1600" u="sng" dirty="0">
                <a:solidFill>
                  <a:srgbClr val="FF0000"/>
                </a:solidFill>
              </a:rPr>
              <a:t>Long Term Parallel Operation with Islanding.</a:t>
            </a: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US" sz="1600" u="sng" dirty="0">
              <a:solidFill>
                <a:srgbClr val="FF0000"/>
              </a:solidFill>
            </a:endParaRPr>
          </a:p>
          <a:p>
            <a:pPr>
              <a:lnSpc>
                <a:spcPct val="100000"/>
              </a:lnSpc>
            </a:pPr>
            <a:endParaRPr lang="en-GB" sz="1600" dirty="0"/>
          </a:p>
          <a:p>
            <a:pPr>
              <a:lnSpc>
                <a:spcPct val="100000"/>
              </a:lnSpc>
            </a:pPr>
            <a:endParaRPr lang="en-GB" sz="1600" dirty="0"/>
          </a:p>
          <a:p>
            <a:pPr>
              <a:lnSpc>
                <a:spcPct val="100000"/>
              </a:lnSpc>
            </a:pPr>
            <a:r>
              <a:rPr lang="en-GB" sz="1600" dirty="0"/>
              <a:t>To be supplemented by a single phase representation.</a:t>
            </a:r>
          </a:p>
        </p:txBody>
      </p:sp>
      <p:sp>
        <p:nvSpPr>
          <p:cNvPr id="4" name="Slide Number Placeholder 3">
            <a:extLst>
              <a:ext uri="{FF2B5EF4-FFF2-40B4-BE49-F238E27FC236}">
                <a16:creationId xmlns:a16="http://schemas.microsoft.com/office/drawing/2014/main" id="{90E203CB-E914-CE5C-F4CC-DEF47D53D0CE}"/>
              </a:ext>
            </a:extLst>
          </p:cNvPr>
          <p:cNvSpPr>
            <a:spLocks noGrp="1"/>
          </p:cNvSpPr>
          <p:nvPr>
            <p:ph type="sldNum" sz="quarter" idx="12"/>
          </p:nvPr>
        </p:nvSpPr>
        <p:spPr/>
        <p:txBody>
          <a:bodyPr/>
          <a:lstStyle/>
          <a:p>
            <a:fld id="{98FF217E-B86F-EA42-9607-BE163228A213}" type="slidenum">
              <a:rPr lang="en-GB" smtClean="0"/>
              <a:pPr/>
              <a:t>18</a:t>
            </a:fld>
            <a:endParaRPr lang="en-GB"/>
          </a:p>
        </p:txBody>
      </p:sp>
      <p:pic>
        <p:nvPicPr>
          <p:cNvPr id="5" name="Picture 4">
            <a:extLst>
              <a:ext uri="{FF2B5EF4-FFF2-40B4-BE49-F238E27FC236}">
                <a16:creationId xmlns:a16="http://schemas.microsoft.com/office/drawing/2014/main" id="{5F4537B0-08E0-5DBD-9C3A-6544E83A84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853" y="2246183"/>
            <a:ext cx="7040294" cy="3059626"/>
          </a:xfrm>
          <a:prstGeom prst="rect">
            <a:avLst/>
          </a:prstGeom>
          <a:noFill/>
          <a:ln>
            <a:noFill/>
          </a:ln>
        </p:spPr>
      </p:pic>
    </p:spTree>
    <p:extLst>
      <p:ext uri="{BB962C8B-B14F-4D97-AF65-F5344CB8AC3E}">
        <p14:creationId xmlns:p14="http://schemas.microsoft.com/office/powerpoint/2010/main" val="272816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3DF7-DB9A-BD26-2AC5-D3636A8DCA42}"/>
              </a:ext>
            </a:extLst>
          </p:cNvPr>
          <p:cNvSpPr>
            <a:spLocks noGrp="1"/>
          </p:cNvSpPr>
          <p:nvPr>
            <p:ph type="title"/>
          </p:nvPr>
        </p:nvSpPr>
        <p:spPr/>
        <p:txBody>
          <a:bodyPr/>
          <a:lstStyle/>
          <a:p>
            <a:r>
              <a:rPr lang="en-GB" dirty="0"/>
              <a:t>Revised earthing diagrams – 4</a:t>
            </a:r>
          </a:p>
        </p:txBody>
      </p:sp>
      <p:sp>
        <p:nvSpPr>
          <p:cNvPr id="3" name="Content Placeholder 2">
            <a:extLst>
              <a:ext uri="{FF2B5EF4-FFF2-40B4-BE49-F238E27FC236}">
                <a16:creationId xmlns:a16="http://schemas.microsoft.com/office/drawing/2014/main" id="{E166FD1D-88DE-8268-7C02-2726714FFC0C}"/>
              </a:ext>
            </a:extLst>
          </p:cNvPr>
          <p:cNvSpPr>
            <a:spLocks noGrp="1"/>
          </p:cNvSpPr>
          <p:nvPr>
            <p:ph idx="1"/>
          </p:nvPr>
        </p:nvSpPr>
        <p:spPr/>
        <p:txBody>
          <a:bodyPr/>
          <a:lstStyle/>
          <a:p>
            <a:r>
              <a:rPr lang="en-GB" dirty="0"/>
              <a:t>Rename diagrams 8.1 through to 8.6 as follows:</a:t>
            </a:r>
          </a:p>
          <a:p>
            <a:pPr marL="1254125" lvl="1" indent="-1246188">
              <a:lnSpc>
                <a:spcPct val="100000"/>
              </a:lnSpc>
              <a:spcAft>
                <a:spcPts val="400"/>
              </a:spcAft>
            </a:pPr>
            <a:r>
              <a:rPr lang="en-US" sz="1600" dirty="0"/>
              <a:t>Figure 8.1 - 	Typical Earthing Arrangement for an HV Power Generating Module Designed for </a:t>
            </a:r>
            <a:r>
              <a:rPr lang="en-US" sz="1600" strike="sngStrike" dirty="0">
                <a:solidFill>
                  <a:srgbClr val="FF0000"/>
                </a:solidFill>
              </a:rPr>
              <a:t>Independent Operation </a:t>
            </a:r>
            <a:r>
              <a:rPr lang="en-US" sz="1600" u="sng" dirty="0">
                <a:solidFill>
                  <a:srgbClr val="FF0000"/>
                </a:solidFill>
              </a:rPr>
              <a:t>Switched Alternative </a:t>
            </a:r>
            <a:r>
              <a:rPr lang="en-US" sz="1600" dirty="0"/>
              <a:t>(ie Standby Operation) Only</a:t>
            </a:r>
          </a:p>
          <a:p>
            <a:pPr marL="1254125" lvl="1" indent="-1246188">
              <a:lnSpc>
                <a:spcPct val="100000"/>
              </a:lnSpc>
              <a:spcAft>
                <a:spcPts val="400"/>
              </a:spcAft>
            </a:pPr>
            <a:r>
              <a:rPr lang="en-US" sz="1600" dirty="0"/>
              <a:t>Figure 8.2 - 	Typical Earthing Arrangement for a HV Power Generating Module Designed for </a:t>
            </a:r>
            <a:r>
              <a:rPr lang="en-US" sz="1600" u="sng" dirty="0">
                <a:solidFill>
                  <a:srgbClr val="FF0000"/>
                </a:solidFill>
              </a:rPr>
              <a:t>Long Term </a:t>
            </a:r>
            <a:r>
              <a:rPr lang="en-US" sz="1600" dirty="0"/>
              <a:t>Parallel Operation Only</a:t>
            </a:r>
          </a:p>
          <a:p>
            <a:pPr marL="1254125" lvl="1" indent="-1246188">
              <a:lnSpc>
                <a:spcPct val="100000"/>
              </a:lnSpc>
              <a:spcAft>
                <a:spcPts val="400"/>
              </a:spcAft>
            </a:pPr>
            <a:r>
              <a:rPr lang="en-US" sz="1600" dirty="0"/>
              <a:t>Figure 8.3 - 	Typical Earthing Arrangement for an HV Power Generating Module Designed for </a:t>
            </a:r>
            <a:r>
              <a:rPr lang="en-US" sz="1600" strike="sngStrike" dirty="0">
                <a:solidFill>
                  <a:srgbClr val="FF0000"/>
                </a:solidFill>
              </a:rPr>
              <a:t>both Independent Operation (ie Standby Operation) and </a:t>
            </a:r>
            <a:r>
              <a:rPr lang="en-US" sz="1600" u="sng" dirty="0">
                <a:solidFill>
                  <a:srgbClr val="FF0000"/>
                </a:solidFill>
              </a:rPr>
              <a:t>Long Term </a:t>
            </a:r>
            <a:r>
              <a:rPr lang="en-US" sz="1600" dirty="0"/>
              <a:t>Parallel Operation </a:t>
            </a:r>
            <a:r>
              <a:rPr lang="en-US" sz="1600" u="sng" dirty="0">
                <a:solidFill>
                  <a:srgbClr val="FF0000"/>
                </a:solidFill>
              </a:rPr>
              <a:t>with Islanding</a:t>
            </a:r>
          </a:p>
          <a:p>
            <a:pPr marL="1254125" lvl="1" indent="-1246188">
              <a:lnSpc>
                <a:spcPct val="100000"/>
              </a:lnSpc>
              <a:spcAft>
                <a:spcPts val="400"/>
              </a:spcAft>
            </a:pPr>
            <a:r>
              <a:rPr lang="en-US" sz="1600" dirty="0"/>
              <a:t>Figure 8.4 - 	Typical Earthing Arrangement for two HV Power Generating Modules Designed for both Independent Operation (ie Standby Operation) and Long Term Parallel Operation with Islanding</a:t>
            </a:r>
            <a:endParaRPr lang="en-GB" sz="1600" dirty="0"/>
          </a:p>
          <a:p>
            <a:pPr marL="1254125" lvl="1" indent="-1246188">
              <a:lnSpc>
                <a:spcPct val="100000"/>
              </a:lnSpc>
              <a:spcAft>
                <a:spcPts val="400"/>
              </a:spcAft>
            </a:pPr>
            <a:r>
              <a:rPr lang="en-US" sz="1600" dirty="0"/>
              <a:t>Figure 8.5 - 	Typical Earthing Arrangement for an LV Power Generating Module Connected to the DNO’s Distribution Network at HV and Designed for </a:t>
            </a:r>
            <a:r>
              <a:rPr lang="en-US" sz="1600" strike="sngStrike" dirty="0">
                <a:solidFill>
                  <a:srgbClr val="FF0000"/>
                </a:solidFill>
              </a:rPr>
              <a:t>both Independent Operation (ie Standby Operation) and </a:t>
            </a:r>
            <a:r>
              <a:rPr lang="en-US" sz="1600" u="sng" dirty="0">
                <a:solidFill>
                  <a:srgbClr val="FF0000"/>
                </a:solidFill>
              </a:rPr>
              <a:t>Long Term </a:t>
            </a:r>
            <a:r>
              <a:rPr lang="en-US" sz="1600" dirty="0"/>
              <a:t>Parallel Operation </a:t>
            </a:r>
            <a:r>
              <a:rPr lang="en-US" sz="1600" u="sng" dirty="0">
                <a:solidFill>
                  <a:srgbClr val="FF0000"/>
                </a:solidFill>
              </a:rPr>
              <a:t>with Islanding</a:t>
            </a:r>
            <a:endParaRPr lang="en-GB" sz="1600" u="sng" dirty="0">
              <a:solidFill>
                <a:srgbClr val="FF0000"/>
              </a:solidFill>
            </a:endParaRPr>
          </a:p>
          <a:p>
            <a:pPr marL="1254125" lvl="1" indent="-1246188">
              <a:lnSpc>
                <a:spcPct val="100000"/>
              </a:lnSpc>
              <a:spcAft>
                <a:spcPts val="400"/>
              </a:spcAft>
            </a:pPr>
            <a:r>
              <a:rPr lang="en-US" sz="1600" dirty="0"/>
              <a:t>Figure 8.6 - 	Typical Earthing Arrangement for an LV Power Generating Module Embedded within a Generator HV System and Designed </a:t>
            </a:r>
            <a:r>
              <a:rPr lang="en-US" sz="1600" strike="sngStrike" dirty="0">
                <a:solidFill>
                  <a:srgbClr val="FF0000"/>
                </a:solidFill>
              </a:rPr>
              <a:t>for both Independent Operation (ie Standby Operation) </a:t>
            </a:r>
            <a:r>
              <a:rPr lang="en-US" sz="1600" strike="sngStrike" dirty="0" err="1">
                <a:solidFill>
                  <a:srgbClr val="FF0000"/>
                </a:solidFill>
              </a:rPr>
              <a:t>and</a:t>
            </a:r>
            <a:r>
              <a:rPr lang="en-US" sz="1600" u="sng" dirty="0" err="1">
                <a:solidFill>
                  <a:srgbClr val="FF0000"/>
                </a:solidFill>
              </a:rPr>
              <a:t>Long</a:t>
            </a:r>
            <a:r>
              <a:rPr lang="en-US" sz="1600" u="sng" dirty="0">
                <a:solidFill>
                  <a:srgbClr val="FF0000"/>
                </a:solidFill>
              </a:rPr>
              <a:t> Term </a:t>
            </a:r>
            <a:r>
              <a:rPr lang="en-US" sz="1600" dirty="0"/>
              <a:t>Parallel Operation </a:t>
            </a:r>
            <a:r>
              <a:rPr lang="en-US" sz="1600" u="sng" dirty="0">
                <a:solidFill>
                  <a:srgbClr val="FF0000"/>
                </a:solidFill>
              </a:rPr>
              <a:t>with Islanding</a:t>
            </a:r>
            <a:endParaRPr lang="en-GB" sz="1600" u="sng" dirty="0">
              <a:solidFill>
                <a:srgbClr val="FF0000"/>
              </a:solidFill>
            </a:endParaRPr>
          </a:p>
        </p:txBody>
      </p:sp>
      <p:sp>
        <p:nvSpPr>
          <p:cNvPr id="4" name="Slide Number Placeholder 3">
            <a:extLst>
              <a:ext uri="{FF2B5EF4-FFF2-40B4-BE49-F238E27FC236}">
                <a16:creationId xmlns:a16="http://schemas.microsoft.com/office/drawing/2014/main" id="{281913C5-0DC8-CE58-D1A0-CE8015EF0A87}"/>
              </a:ext>
            </a:extLst>
          </p:cNvPr>
          <p:cNvSpPr>
            <a:spLocks noGrp="1"/>
          </p:cNvSpPr>
          <p:nvPr>
            <p:ph type="sldNum" sz="quarter" idx="12"/>
          </p:nvPr>
        </p:nvSpPr>
        <p:spPr/>
        <p:txBody>
          <a:bodyPr/>
          <a:lstStyle/>
          <a:p>
            <a:fld id="{98FF217E-B86F-EA42-9607-BE163228A213}" type="slidenum">
              <a:rPr lang="en-GB" smtClean="0"/>
              <a:pPr/>
              <a:t>19</a:t>
            </a:fld>
            <a:endParaRPr lang="en-GB"/>
          </a:p>
        </p:txBody>
      </p:sp>
    </p:spTree>
    <p:extLst>
      <p:ext uri="{BB962C8B-B14F-4D97-AF65-F5344CB8AC3E}">
        <p14:creationId xmlns:p14="http://schemas.microsoft.com/office/powerpoint/2010/main" val="218484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Welcome, Housekeeping and Introductions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BB9-7377-4901-C6BB-02CFB7EDA188}"/>
              </a:ext>
            </a:extLst>
          </p:cNvPr>
          <p:cNvSpPr>
            <a:spLocks noGrp="1"/>
          </p:cNvSpPr>
          <p:nvPr>
            <p:ph type="title"/>
          </p:nvPr>
        </p:nvSpPr>
        <p:spPr/>
        <p:txBody>
          <a:bodyPr/>
          <a:lstStyle/>
          <a:p>
            <a:r>
              <a:rPr lang="en-GB" dirty="0"/>
              <a:t>Islanding – additional diagrams</a:t>
            </a:r>
          </a:p>
        </p:txBody>
      </p:sp>
      <p:sp>
        <p:nvSpPr>
          <p:cNvPr id="3" name="Content Placeholder 2">
            <a:extLst>
              <a:ext uri="{FF2B5EF4-FFF2-40B4-BE49-F238E27FC236}">
                <a16:creationId xmlns:a16="http://schemas.microsoft.com/office/drawing/2014/main" id="{F31960AB-DF4D-3DC4-FF5D-3C78CB8D0DA5}"/>
              </a:ext>
            </a:extLst>
          </p:cNvPr>
          <p:cNvSpPr>
            <a:spLocks noGrp="1"/>
          </p:cNvSpPr>
          <p:nvPr>
            <p:ph idx="1"/>
          </p:nvPr>
        </p:nvSpPr>
        <p:spPr/>
        <p:txBody>
          <a:bodyPr/>
          <a:lstStyle/>
          <a:p>
            <a:r>
              <a:rPr lang="en-GB" dirty="0"/>
              <a:t>To show short term parallel arrangements as the earthing and neutral switching are different.</a:t>
            </a:r>
          </a:p>
          <a:p>
            <a:r>
              <a:rPr lang="en-GB" dirty="0"/>
              <a:t>To show typical domestic full and partial back up arrangements – see next slides.</a:t>
            </a:r>
          </a:p>
          <a:p>
            <a:r>
              <a:rPr lang="en-GB" dirty="0"/>
              <a:t>Also – do we want to standardize on the monochrome (existing version) or use colour as per the next examples, where appropriate?</a:t>
            </a:r>
          </a:p>
        </p:txBody>
      </p:sp>
      <p:sp>
        <p:nvSpPr>
          <p:cNvPr id="4" name="Slide Number Placeholder 3">
            <a:extLst>
              <a:ext uri="{FF2B5EF4-FFF2-40B4-BE49-F238E27FC236}">
                <a16:creationId xmlns:a16="http://schemas.microsoft.com/office/drawing/2014/main" id="{C468269F-B749-7B2F-6BCD-6DBFD84AA108}"/>
              </a:ext>
            </a:extLst>
          </p:cNvPr>
          <p:cNvSpPr>
            <a:spLocks noGrp="1"/>
          </p:cNvSpPr>
          <p:nvPr>
            <p:ph type="sldNum" sz="quarter" idx="12"/>
          </p:nvPr>
        </p:nvSpPr>
        <p:spPr/>
        <p:txBody>
          <a:bodyPr/>
          <a:lstStyle/>
          <a:p>
            <a:fld id="{98FF217E-B86F-EA42-9607-BE163228A213}" type="slidenum">
              <a:rPr lang="en-GB" smtClean="0"/>
              <a:pPr/>
              <a:t>20</a:t>
            </a:fld>
            <a:endParaRPr lang="en-GB"/>
          </a:p>
        </p:txBody>
      </p:sp>
    </p:spTree>
    <p:extLst>
      <p:ext uri="{BB962C8B-B14F-4D97-AF65-F5344CB8AC3E}">
        <p14:creationId xmlns:p14="http://schemas.microsoft.com/office/powerpoint/2010/main" val="279642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6DE4-1F67-C3AA-D9B5-30632EF4A280}"/>
              </a:ext>
            </a:extLst>
          </p:cNvPr>
          <p:cNvSpPr>
            <a:spLocks noGrp="1"/>
          </p:cNvSpPr>
          <p:nvPr>
            <p:ph type="title"/>
          </p:nvPr>
        </p:nvSpPr>
        <p:spPr/>
        <p:txBody>
          <a:bodyPr/>
          <a:lstStyle/>
          <a:p>
            <a:r>
              <a:rPr lang="en-GB" dirty="0"/>
              <a:t>Full and partial back up of an installation </a:t>
            </a:r>
            <a:r>
              <a:rPr lang="en-GB"/>
              <a:t>by batteries - 1</a:t>
            </a:r>
            <a:endParaRPr lang="en-GB" dirty="0"/>
          </a:p>
        </p:txBody>
      </p:sp>
      <p:sp>
        <p:nvSpPr>
          <p:cNvPr id="3" name="Content Placeholder 2">
            <a:extLst>
              <a:ext uri="{FF2B5EF4-FFF2-40B4-BE49-F238E27FC236}">
                <a16:creationId xmlns:a16="http://schemas.microsoft.com/office/drawing/2014/main" id="{67E07CE7-0197-E763-E167-9D3D3CEE3373}"/>
              </a:ext>
            </a:extLst>
          </p:cNvPr>
          <p:cNvSpPr>
            <a:spLocks noGrp="1"/>
          </p:cNvSpPr>
          <p:nvPr>
            <p:ph idx="1"/>
          </p:nvPr>
        </p:nvSpPr>
        <p:spPr/>
        <p:txBody>
          <a:bodyPr/>
          <a:lstStyle/>
          <a:p>
            <a:r>
              <a:rPr lang="en-GB" dirty="0"/>
              <a:t>Full backup</a:t>
            </a:r>
          </a:p>
        </p:txBody>
      </p:sp>
      <p:sp>
        <p:nvSpPr>
          <p:cNvPr id="4" name="Slide Number Placeholder 3">
            <a:extLst>
              <a:ext uri="{FF2B5EF4-FFF2-40B4-BE49-F238E27FC236}">
                <a16:creationId xmlns:a16="http://schemas.microsoft.com/office/drawing/2014/main" id="{BC66F8BC-68B6-A01D-9732-C6BDAD58C6B8}"/>
              </a:ext>
            </a:extLst>
          </p:cNvPr>
          <p:cNvSpPr>
            <a:spLocks noGrp="1"/>
          </p:cNvSpPr>
          <p:nvPr>
            <p:ph type="sldNum" sz="quarter" idx="12"/>
          </p:nvPr>
        </p:nvSpPr>
        <p:spPr/>
        <p:txBody>
          <a:bodyPr/>
          <a:lstStyle/>
          <a:p>
            <a:fld id="{98FF217E-B86F-EA42-9607-BE163228A213}" type="slidenum">
              <a:rPr lang="en-GB" smtClean="0"/>
              <a:pPr/>
              <a:t>21</a:t>
            </a:fld>
            <a:endParaRPr lang="en-GB"/>
          </a:p>
        </p:txBody>
      </p:sp>
      <p:pic>
        <p:nvPicPr>
          <p:cNvPr id="5" name="Picture 4" descr="Diagram, schematic&#10;&#10;Description automatically generated">
            <a:extLst>
              <a:ext uri="{FF2B5EF4-FFF2-40B4-BE49-F238E27FC236}">
                <a16:creationId xmlns:a16="http://schemas.microsoft.com/office/drawing/2014/main" id="{6953EC21-0959-C4D7-D98F-A027CB8073FC}"/>
              </a:ext>
            </a:extLst>
          </p:cNvPr>
          <p:cNvPicPr>
            <a:picLocks noChangeAspect="1"/>
          </p:cNvPicPr>
          <p:nvPr/>
        </p:nvPicPr>
        <p:blipFill>
          <a:blip r:embed="rId2"/>
          <a:stretch>
            <a:fillRect/>
          </a:stretch>
        </p:blipFill>
        <p:spPr>
          <a:xfrm>
            <a:off x="1368146" y="2101854"/>
            <a:ext cx="9667125" cy="3938581"/>
          </a:xfrm>
          <a:prstGeom prst="rect">
            <a:avLst/>
          </a:prstGeom>
        </p:spPr>
      </p:pic>
    </p:spTree>
    <p:extLst>
      <p:ext uri="{BB962C8B-B14F-4D97-AF65-F5344CB8AC3E}">
        <p14:creationId xmlns:p14="http://schemas.microsoft.com/office/powerpoint/2010/main" val="323782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5C16-41BA-7097-644D-8CB72057C3AD}"/>
              </a:ext>
            </a:extLst>
          </p:cNvPr>
          <p:cNvSpPr>
            <a:spLocks noGrp="1"/>
          </p:cNvSpPr>
          <p:nvPr>
            <p:ph type="title"/>
          </p:nvPr>
        </p:nvSpPr>
        <p:spPr/>
        <p:txBody>
          <a:bodyPr/>
          <a:lstStyle/>
          <a:p>
            <a:r>
              <a:rPr lang="en-GB" dirty="0"/>
              <a:t>Full and partial back up of an installation by batteries - 2</a:t>
            </a:r>
          </a:p>
        </p:txBody>
      </p:sp>
      <p:sp>
        <p:nvSpPr>
          <p:cNvPr id="3" name="Content Placeholder 2">
            <a:extLst>
              <a:ext uri="{FF2B5EF4-FFF2-40B4-BE49-F238E27FC236}">
                <a16:creationId xmlns:a16="http://schemas.microsoft.com/office/drawing/2014/main" id="{2364676E-8548-7791-5DE9-1233D38F3779}"/>
              </a:ext>
            </a:extLst>
          </p:cNvPr>
          <p:cNvSpPr>
            <a:spLocks noGrp="1"/>
          </p:cNvSpPr>
          <p:nvPr>
            <p:ph idx="1"/>
          </p:nvPr>
        </p:nvSpPr>
        <p:spPr/>
        <p:txBody>
          <a:bodyPr/>
          <a:lstStyle/>
          <a:p>
            <a:r>
              <a:rPr lang="en-GB" dirty="0"/>
              <a:t>Partial backup:</a:t>
            </a:r>
          </a:p>
        </p:txBody>
      </p:sp>
      <p:sp>
        <p:nvSpPr>
          <p:cNvPr id="4" name="Slide Number Placeholder 3">
            <a:extLst>
              <a:ext uri="{FF2B5EF4-FFF2-40B4-BE49-F238E27FC236}">
                <a16:creationId xmlns:a16="http://schemas.microsoft.com/office/drawing/2014/main" id="{89F2CF5E-5FAD-4D2D-9F4D-9143DB6084DF}"/>
              </a:ext>
            </a:extLst>
          </p:cNvPr>
          <p:cNvSpPr>
            <a:spLocks noGrp="1"/>
          </p:cNvSpPr>
          <p:nvPr>
            <p:ph type="sldNum" sz="quarter" idx="12"/>
          </p:nvPr>
        </p:nvSpPr>
        <p:spPr/>
        <p:txBody>
          <a:bodyPr/>
          <a:lstStyle/>
          <a:p>
            <a:fld id="{98FF217E-B86F-EA42-9607-BE163228A213}" type="slidenum">
              <a:rPr lang="en-GB" smtClean="0"/>
              <a:pPr/>
              <a:t>22</a:t>
            </a:fld>
            <a:endParaRPr lang="en-GB"/>
          </a:p>
        </p:txBody>
      </p:sp>
      <p:pic>
        <p:nvPicPr>
          <p:cNvPr id="5" name="Picture 4">
            <a:extLst>
              <a:ext uri="{FF2B5EF4-FFF2-40B4-BE49-F238E27FC236}">
                <a16:creationId xmlns:a16="http://schemas.microsoft.com/office/drawing/2014/main" id="{8F2C4174-2C92-434A-4190-B3F4B5D7FD4B}"/>
              </a:ext>
            </a:extLst>
          </p:cNvPr>
          <p:cNvPicPr>
            <a:picLocks noChangeAspect="1"/>
          </p:cNvPicPr>
          <p:nvPr/>
        </p:nvPicPr>
        <p:blipFill>
          <a:blip r:embed="rId2"/>
          <a:stretch>
            <a:fillRect/>
          </a:stretch>
        </p:blipFill>
        <p:spPr>
          <a:xfrm>
            <a:off x="1876573" y="2098559"/>
            <a:ext cx="7843427" cy="3941876"/>
          </a:xfrm>
          <a:prstGeom prst="rect">
            <a:avLst/>
          </a:prstGeom>
        </p:spPr>
      </p:pic>
    </p:spTree>
    <p:extLst>
      <p:ext uri="{BB962C8B-B14F-4D97-AF65-F5344CB8AC3E}">
        <p14:creationId xmlns:p14="http://schemas.microsoft.com/office/powerpoint/2010/main" val="284713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102A-B126-9E5A-5EC0-7E70CF3B83DF}"/>
              </a:ext>
            </a:extLst>
          </p:cNvPr>
          <p:cNvSpPr>
            <a:spLocks noGrp="1"/>
          </p:cNvSpPr>
          <p:nvPr>
            <p:ph type="title"/>
          </p:nvPr>
        </p:nvSpPr>
        <p:spPr/>
        <p:txBody>
          <a:bodyPr/>
          <a:lstStyle/>
          <a:p>
            <a:r>
              <a:rPr lang="en-GB" dirty="0"/>
              <a:t>Annex – Application Forms</a:t>
            </a:r>
          </a:p>
        </p:txBody>
      </p:sp>
      <p:sp>
        <p:nvSpPr>
          <p:cNvPr id="3" name="Content Placeholder 2">
            <a:extLst>
              <a:ext uri="{FF2B5EF4-FFF2-40B4-BE49-F238E27FC236}">
                <a16:creationId xmlns:a16="http://schemas.microsoft.com/office/drawing/2014/main" id="{6CAD2635-1FEF-EEF3-3A20-A209A5B2A7D3}"/>
              </a:ext>
            </a:extLst>
          </p:cNvPr>
          <p:cNvSpPr>
            <a:spLocks noGrp="1"/>
          </p:cNvSpPr>
          <p:nvPr>
            <p:ph idx="1"/>
          </p:nvPr>
        </p:nvSpPr>
        <p:spPr>
          <a:xfrm>
            <a:off x="720000" y="1800000"/>
            <a:ext cx="3792373" cy="3960000"/>
          </a:xfrm>
        </p:spPr>
        <p:txBody>
          <a:bodyPr/>
          <a:lstStyle/>
          <a:p>
            <a:r>
              <a:rPr lang="en-GB" dirty="0"/>
              <a:t>Indication of mode of operation on A1-1 &amp; A1-2 (application forms)</a:t>
            </a:r>
          </a:p>
          <a:p>
            <a:endParaRPr lang="en-GB" dirty="0"/>
          </a:p>
          <a:p>
            <a:endParaRPr lang="en-GB" dirty="0"/>
          </a:p>
        </p:txBody>
      </p:sp>
      <p:sp>
        <p:nvSpPr>
          <p:cNvPr id="4" name="Slide Number Placeholder 3">
            <a:extLst>
              <a:ext uri="{FF2B5EF4-FFF2-40B4-BE49-F238E27FC236}">
                <a16:creationId xmlns:a16="http://schemas.microsoft.com/office/drawing/2014/main" id="{7173863F-5A8C-C075-DC36-1FA6ED3842F4}"/>
              </a:ext>
            </a:extLst>
          </p:cNvPr>
          <p:cNvSpPr>
            <a:spLocks noGrp="1"/>
          </p:cNvSpPr>
          <p:nvPr>
            <p:ph type="sldNum" sz="quarter" idx="12"/>
          </p:nvPr>
        </p:nvSpPr>
        <p:spPr/>
        <p:txBody>
          <a:bodyPr/>
          <a:lstStyle/>
          <a:p>
            <a:fld id="{98FF217E-B86F-EA42-9607-BE163228A213}" type="slidenum">
              <a:rPr lang="en-GB" smtClean="0"/>
              <a:pPr/>
              <a:t>23</a:t>
            </a:fld>
            <a:endParaRPr lang="en-GB"/>
          </a:p>
        </p:txBody>
      </p:sp>
      <p:pic>
        <p:nvPicPr>
          <p:cNvPr id="9" name="Picture 8">
            <a:extLst>
              <a:ext uri="{FF2B5EF4-FFF2-40B4-BE49-F238E27FC236}">
                <a16:creationId xmlns:a16="http://schemas.microsoft.com/office/drawing/2014/main" id="{482EE9D2-65D4-67ED-8630-8BE1F56DF7B4}"/>
              </a:ext>
            </a:extLst>
          </p:cNvPr>
          <p:cNvPicPr>
            <a:picLocks noChangeAspect="1"/>
          </p:cNvPicPr>
          <p:nvPr/>
        </p:nvPicPr>
        <p:blipFill>
          <a:blip r:embed="rId2"/>
          <a:stretch>
            <a:fillRect/>
          </a:stretch>
        </p:blipFill>
        <p:spPr>
          <a:xfrm>
            <a:off x="4512373" y="1232101"/>
            <a:ext cx="6258798" cy="3353268"/>
          </a:xfrm>
          <a:prstGeom prst="rect">
            <a:avLst/>
          </a:prstGeom>
        </p:spPr>
      </p:pic>
      <p:pic>
        <p:nvPicPr>
          <p:cNvPr id="11" name="Picture 10">
            <a:extLst>
              <a:ext uri="{FF2B5EF4-FFF2-40B4-BE49-F238E27FC236}">
                <a16:creationId xmlns:a16="http://schemas.microsoft.com/office/drawing/2014/main" id="{C20708E7-1FB5-0BF7-B2BB-4FBADEFC8402}"/>
              </a:ext>
            </a:extLst>
          </p:cNvPr>
          <p:cNvPicPr>
            <a:picLocks noChangeAspect="1"/>
          </p:cNvPicPr>
          <p:nvPr/>
        </p:nvPicPr>
        <p:blipFill>
          <a:blip r:embed="rId3"/>
          <a:stretch>
            <a:fillRect/>
          </a:stretch>
        </p:blipFill>
        <p:spPr>
          <a:xfrm>
            <a:off x="4588573" y="4740683"/>
            <a:ext cx="6258798" cy="1001033"/>
          </a:xfrm>
          <a:prstGeom prst="rect">
            <a:avLst/>
          </a:prstGeom>
        </p:spPr>
      </p:pic>
    </p:spTree>
    <p:extLst>
      <p:ext uri="{BB962C8B-B14F-4D97-AF65-F5344CB8AC3E}">
        <p14:creationId xmlns:p14="http://schemas.microsoft.com/office/powerpoint/2010/main" val="300511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E891-C9A2-2BFF-CB62-5BFA99240172}"/>
              </a:ext>
            </a:extLst>
          </p:cNvPr>
          <p:cNvSpPr>
            <a:spLocks noGrp="1"/>
          </p:cNvSpPr>
          <p:nvPr>
            <p:ph type="title"/>
          </p:nvPr>
        </p:nvSpPr>
        <p:spPr/>
        <p:txBody>
          <a:bodyPr/>
          <a:lstStyle/>
          <a:p>
            <a:r>
              <a:rPr lang="en-GB" dirty="0"/>
              <a:t>Annex – Compliance forms</a:t>
            </a:r>
          </a:p>
        </p:txBody>
      </p:sp>
      <p:sp>
        <p:nvSpPr>
          <p:cNvPr id="3" name="Content Placeholder 2">
            <a:extLst>
              <a:ext uri="{FF2B5EF4-FFF2-40B4-BE49-F238E27FC236}">
                <a16:creationId xmlns:a16="http://schemas.microsoft.com/office/drawing/2014/main" id="{85BE436F-D4B8-8DC8-B17F-8EA0574353D3}"/>
              </a:ext>
            </a:extLst>
          </p:cNvPr>
          <p:cNvSpPr>
            <a:spLocks noGrp="1"/>
          </p:cNvSpPr>
          <p:nvPr>
            <p:ph idx="1"/>
          </p:nvPr>
        </p:nvSpPr>
        <p:spPr>
          <a:xfrm>
            <a:off x="720000" y="1800000"/>
            <a:ext cx="3237851" cy="3960000"/>
          </a:xfrm>
        </p:spPr>
        <p:txBody>
          <a:bodyPr/>
          <a:lstStyle/>
          <a:p>
            <a:r>
              <a:rPr lang="en-GB" dirty="0"/>
              <a:t>Compliance confirmation in compliance verification forms (A2-1, A2-2, A2-3)</a:t>
            </a:r>
          </a:p>
          <a:p>
            <a:r>
              <a:rPr lang="en-GB" dirty="0"/>
              <a:t>Also for the site commissioning forms A2-4, B2-2 and C2-2.</a:t>
            </a:r>
          </a:p>
        </p:txBody>
      </p:sp>
      <p:sp>
        <p:nvSpPr>
          <p:cNvPr id="4" name="Slide Number Placeholder 3">
            <a:extLst>
              <a:ext uri="{FF2B5EF4-FFF2-40B4-BE49-F238E27FC236}">
                <a16:creationId xmlns:a16="http://schemas.microsoft.com/office/drawing/2014/main" id="{0E2C74B9-7827-323A-2F19-FD2F1FDC7496}"/>
              </a:ext>
            </a:extLst>
          </p:cNvPr>
          <p:cNvSpPr>
            <a:spLocks noGrp="1"/>
          </p:cNvSpPr>
          <p:nvPr>
            <p:ph type="sldNum" sz="quarter" idx="12"/>
          </p:nvPr>
        </p:nvSpPr>
        <p:spPr/>
        <p:txBody>
          <a:bodyPr/>
          <a:lstStyle/>
          <a:p>
            <a:fld id="{98FF217E-B86F-EA42-9607-BE163228A213}" type="slidenum">
              <a:rPr lang="en-GB" smtClean="0"/>
              <a:pPr/>
              <a:t>24</a:t>
            </a:fld>
            <a:endParaRPr lang="en-GB"/>
          </a:p>
        </p:txBody>
      </p:sp>
      <p:pic>
        <p:nvPicPr>
          <p:cNvPr id="6" name="Picture 5">
            <a:extLst>
              <a:ext uri="{FF2B5EF4-FFF2-40B4-BE49-F238E27FC236}">
                <a16:creationId xmlns:a16="http://schemas.microsoft.com/office/drawing/2014/main" id="{278CD845-5C18-E531-CEBB-C6AA0893A9BD}"/>
              </a:ext>
            </a:extLst>
          </p:cNvPr>
          <p:cNvPicPr>
            <a:picLocks noChangeAspect="1"/>
          </p:cNvPicPr>
          <p:nvPr/>
        </p:nvPicPr>
        <p:blipFill>
          <a:blip r:embed="rId2"/>
          <a:stretch>
            <a:fillRect/>
          </a:stretch>
        </p:blipFill>
        <p:spPr>
          <a:xfrm>
            <a:off x="4466433" y="995012"/>
            <a:ext cx="6211167" cy="5020376"/>
          </a:xfrm>
          <a:prstGeom prst="rect">
            <a:avLst/>
          </a:prstGeom>
        </p:spPr>
      </p:pic>
    </p:spTree>
    <p:extLst>
      <p:ext uri="{BB962C8B-B14F-4D97-AF65-F5344CB8AC3E}">
        <p14:creationId xmlns:p14="http://schemas.microsoft.com/office/powerpoint/2010/main" val="188335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5FDD-9812-6D26-07B0-0B59C535ABDF}"/>
              </a:ext>
            </a:extLst>
          </p:cNvPr>
          <p:cNvSpPr>
            <a:spLocks noGrp="1"/>
          </p:cNvSpPr>
          <p:nvPr>
            <p:ph type="title"/>
          </p:nvPr>
        </p:nvSpPr>
        <p:spPr>
          <a:xfrm>
            <a:off x="720000" y="288000"/>
            <a:ext cx="3460114" cy="936000"/>
          </a:xfrm>
        </p:spPr>
        <p:txBody>
          <a:bodyPr/>
          <a:lstStyle/>
          <a:p>
            <a:r>
              <a:rPr lang="en-GB" dirty="0"/>
              <a:t>Installation Document and PGMD</a:t>
            </a:r>
          </a:p>
        </p:txBody>
      </p:sp>
      <p:sp>
        <p:nvSpPr>
          <p:cNvPr id="3" name="Content Placeholder 2">
            <a:extLst>
              <a:ext uri="{FF2B5EF4-FFF2-40B4-BE49-F238E27FC236}">
                <a16:creationId xmlns:a16="http://schemas.microsoft.com/office/drawing/2014/main" id="{5776600F-DD61-78A1-6306-EBFFD163ACD5}"/>
              </a:ext>
            </a:extLst>
          </p:cNvPr>
          <p:cNvSpPr>
            <a:spLocks noGrp="1"/>
          </p:cNvSpPr>
          <p:nvPr>
            <p:ph idx="1"/>
          </p:nvPr>
        </p:nvSpPr>
        <p:spPr>
          <a:xfrm>
            <a:off x="1371600" y="1800000"/>
            <a:ext cx="10431954" cy="3960000"/>
          </a:xfrm>
        </p:spPr>
        <p:txBody>
          <a:bodyPr/>
          <a:lstStyle/>
          <a:p>
            <a:r>
              <a:rPr lang="en-GB" dirty="0"/>
              <a:t>Forms A3-1 and A3-2</a:t>
            </a:r>
          </a:p>
          <a:p>
            <a:endParaRPr lang="en-GB" dirty="0"/>
          </a:p>
          <a:p>
            <a:endParaRPr lang="en-GB" dirty="0"/>
          </a:p>
          <a:p>
            <a:endParaRPr lang="en-GB" dirty="0"/>
          </a:p>
          <a:p>
            <a:endParaRPr lang="en-GB" dirty="0"/>
          </a:p>
          <a:p>
            <a:r>
              <a:rPr lang="en-GB" dirty="0"/>
              <a:t>Forms B2-2 and C2-2</a:t>
            </a:r>
          </a:p>
        </p:txBody>
      </p:sp>
      <p:sp>
        <p:nvSpPr>
          <p:cNvPr id="4" name="Slide Number Placeholder 3">
            <a:extLst>
              <a:ext uri="{FF2B5EF4-FFF2-40B4-BE49-F238E27FC236}">
                <a16:creationId xmlns:a16="http://schemas.microsoft.com/office/drawing/2014/main" id="{221CD344-EB26-3EC0-4A12-BC2375EE1012}"/>
              </a:ext>
            </a:extLst>
          </p:cNvPr>
          <p:cNvSpPr>
            <a:spLocks noGrp="1"/>
          </p:cNvSpPr>
          <p:nvPr>
            <p:ph type="sldNum" sz="quarter" idx="12"/>
          </p:nvPr>
        </p:nvSpPr>
        <p:spPr/>
        <p:txBody>
          <a:bodyPr/>
          <a:lstStyle/>
          <a:p>
            <a:fld id="{98FF217E-B86F-EA42-9607-BE163228A213}" type="slidenum">
              <a:rPr lang="en-GB" smtClean="0"/>
              <a:pPr/>
              <a:t>25</a:t>
            </a:fld>
            <a:endParaRPr lang="en-GB"/>
          </a:p>
        </p:txBody>
      </p:sp>
      <p:pic>
        <p:nvPicPr>
          <p:cNvPr id="7" name="Picture 6">
            <a:extLst>
              <a:ext uri="{FF2B5EF4-FFF2-40B4-BE49-F238E27FC236}">
                <a16:creationId xmlns:a16="http://schemas.microsoft.com/office/drawing/2014/main" id="{C71876BA-22B0-DD45-382A-8CA5511D39DB}"/>
              </a:ext>
            </a:extLst>
          </p:cNvPr>
          <p:cNvPicPr>
            <a:picLocks noChangeAspect="1"/>
          </p:cNvPicPr>
          <p:nvPr/>
        </p:nvPicPr>
        <p:blipFill>
          <a:blip r:embed="rId2"/>
          <a:stretch>
            <a:fillRect/>
          </a:stretch>
        </p:blipFill>
        <p:spPr>
          <a:xfrm>
            <a:off x="4402424" y="288000"/>
            <a:ext cx="5973009" cy="2667372"/>
          </a:xfrm>
          <a:prstGeom prst="rect">
            <a:avLst/>
          </a:prstGeom>
        </p:spPr>
      </p:pic>
      <p:pic>
        <p:nvPicPr>
          <p:cNvPr id="10" name="Picture 9">
            <a:extLst>
              <a:ext uri="{FF2B5EF4-FFF2-40B4-BE49-F238E27FC236}">
                <a16:creationId xmlns:a16="http://schemas.microsoft.com/office/drawing/2014/main" id="{E5473E08-7740-BDAC-0886-1E88D890498F}"/>
              </a:ext>
            </a:extLst>
          </p:cNvPr>
          <p:cNvPicPr>
            <a:picLocks noChangeAspect="1"/>
          </p:cNvPicPr>
          <p:nvPr/>
        </p:nvPicPr>
        <p:blipFill>
          <a:blip r:embed="rId3"/>
          <a:stretch>
            <a:fillRect/>
          </a:stretch>
        </p:blipFill>
        <p:spPr>
          <a:xfrm>
            <a:off x="4402424" y="3826155"/>
            <a:ext cx="6354062" cy="1933845"/>
          </a:xfrm>
          <a:prstGeom prst="rect">
            <a:avLst/>
          </a:prstGeom>
        </p:spPr>
      </p:pic>
    </p:spTree>
    <p:extLst>
      <p:ext uri="{BB962C8B-B14F-4D97-AF65-F5344CB8AC3E}">
        <p14:creationId xmlns:p14="http://schemas.microsoft.com/office/powerpoint/2010/main" val="223778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674B-2EDC-BDBD-6B32-87B754A49673}"/>
              </a:ext>
            </a:extLst>
          </p:cNvPr>
          <p:cNvSpPr>
            <a:spLocks noGrp="1"/>
          </p:cNvSpPr>
          <p:nvPr>
            <p:ph type="title"/>
          </p:nvPr>
        </p:nvSpPr>
        <p:spPr/>
        <p:txBody>
          <a:bodyPr/>
          <a:lstStyle/>
          <a:p>
            <a:r>
              <a:rPr lang="en-GB" dirty="0"/>
              <a:t>Implications of fault ride through requirements</a:t>
            </a:r>
          </a:p>
        </p:txBody>
      </p:sp>
      <p:sp>
        <p:nvSpPr>
          <p:cNvPr id="3" name="Content Placeholder 2">
            <a:extLst>
              <a:ext uri="{FF2B5EF4-FFF2-40B4-BE49-F238E27FC236}">
                <a16:creationId xmlns:a16="http://schemas.microsoft.com/office/drawing/2014/main" id="{4B20C994-B2FD-CDAD-CD5C-B685036E7D9E}"/>
              </a:ext>
            </a:extLst>
          </p:cNvPr>
          <p:cNvSpPr>
            <a:spLocks noGrp="1"/>
          </p:cNvSpPr>
          <p:nvPr>
            <p:ph idx="1"/>
          </p:nvPr>
        </p:nvSpPr>
        <p:spPr/>
        <p:txBody>
          <a:bodyPr/>
          <a:lstStyle/>
          <a:p>
            <a:pPr>
              <a:lnSpc>
                <a:spcPct val="100000"/>
              </a:lnSpc>
            </a:pPr>
            <a:r>
              <a:rPr lang="en-GB" sz="1400" dirty="0"/>
              <a:t>There could be an increasing wish by owners of sensitive plant to disconnect from the network and use self-supply to protect themselves from disturbances on the system.</a:t>
            </a:r>
          </a:p>
          <a:p>
            <a:pPr>
              <a:lnSpc>
                <a:spcPct val="100000"/>
              </a:lnSpc>
            </a:pPr>
            <a:r>
              <a:rPr lang="en-GB" sz="1400" dirty="0"/>
              <a:t>This is a growing, albeit still theoretical, problem in Europe where very large data centres (hundreds of MW) are arranging to suddenly drop  their load from the grid and pick it up on their similarly sized UPS capabilities.  The EU TSOs are quite worried about this.</a:t>
            </a:r>
          </a:p>
          <a:p>
            <a:pPr>
              <a:lnSpc>
                <a:spcPct val="100000"/>
              </a:lnSpc>
            </a:pPr>
            <a:r>
              <a:rPr lang="en-GB" sz="1400" dirty="0"/>
              <a:t>The law requires all customers with generation to remain connected through a voltage excursion at their connexion points as defined by the FRT requirements.  But says nothing about other voltage disturbances.</a:t>
            </a:r>
          </a:p>
          <a:p>
            <a:pPr>
              <a:lnSpc>
                <a:spcPct val="100000"/>
              </a:lnSpc>
            </a:pPr>
            <a:r>
              <a:rPr lang="en-GB" sz="1400" dirty="0"/>
              <a:t>There is also an issue that some UPS run in parallel for less than 5 minutes per month, so are exempt from the RfG – and therefore treated as demand.</a:t>
            </a:r>
          </a:p>
          <a:p>
            <a:pPr>
              <a:lnSpc>
                <a:spcPct val="100000"/>
              </a:lnSpc>
            </a:pPr>
            <a:r>
              <a:rPr lang="en-GB" sz="1400" dirty="0"/>
              <a:t>In this case, the EU TSOs are thinking about how to apply FRT requirements to demand.</a:t>
            </a:r>
          </a:p>
          <a:p>
            <a:pPr>
              <a:lnSpc>
                <a:spcPct val="100000"/>
              </a:lnSpc>
            </a:pPr>
            <a:r>
              <a:rPr lang="en-GB" sz="1400" dirty="0"/>
              <a:t>This is also a GB DNO concern.</a:t>
            </a:r>
          </a:p>
          <a:p>
            <a:pPr>
              <a:lnSpc>
                <a:spcPct val="100000"/>
              </a:lnSpc>
            </a:pPr>
            <a:r>
              <a:rPr lang="en-GB" sz="1400" dirty="0"/>
              <a:t>DNOs are considering if there is a case for us trying to future-proof G99 islanding requirements along these lines.  See possible new clause 9.6.2.8 on next slide</a:t>
            </a:r>
          </a:p>
          <a:p>
            <a:pPr>
              <a:lnSpc>
                <a:spcPct val="100000"/>
              </a:lnSpc>
            </a:pPr>
            <a:endParaRPr lang="en-GB" sz="1400" dirty="0"/>
          </a:p>
        </p:txBody>
      </p:sp>
      <p:sp>
        <p:nvSpPr>
          <p:cNvPr id="4" name="Slide Number Placeholder 3">
            <a:extLst>
              <a:ext uri="{FF2B5EF4-FFF2-40B4-BE49-F238E27FC236}">
                <a16:creationId xmlns:a16="http://schemas.microsoft.com/office/drawing/2014/main" id="{4EE0002D-5258-AB72-6AA5-DC1773ED65E9}"/>
              </a:ext>
            </a:extLst>
          </p:cNvPr>
          <p:cNvSpPr>
            <a:spLocks noGrp="1"/>
          </p:cNvSpPr>
          <p:nvPr>
            <p:ph type="sldNum" sz="quarter" idx="12"/>
          </p:nvPr>
        </p:nvSpPr>
        <p:spPr/>
        <p:txBody>
          <a:bodyPr/>
          <a:lstStyle/>
          <a:p>
            <a:fld id="{98FF217E-B86F-EA42-9607-BE163228A213}" type="slidenum">
              <a:rPr lang="en-GB" smtClean="0"/>
              <a:pPr/>
              <a:t>26</a:t>
            </a:fld>
            <a:endParaRPr lang="en-GB"/>
          </a:p>
        </p:txBody>
      </p:sp>
    </p:spTree>
    <p:extLst>
      <p:ext uri="{BB962C8B-B14F-4D97-AF65-F5344CB8AC3E}">
        <p14:creationId xmlns:p14="http://schemas.microsoft.com/office/powerpoint/2010/main" val="669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A8E4-38FA-E1BD-4846-DCEC8A495917}"/>
              </a:ext>
            </a:extLst>
          </p:cNvPr>
          <p:cNvSpPr>
            <a:spLocks noGrp="1"/>
          </p:cNvSpPr>
          <p:nvPr>
            <p:ph type="title"/>
          </p:nvPr>
        </p:nvSpPr>
        <p:spPr/>
        <p:txBody>
          <a:bodyPr/>
          <a:lstStyle/>
          <a:p>
            <a:r>
              <a:rPr lang="en-GB" dirty="0"/>
              <a:t>New clause 9.6.2.8 for FRT</a:t>
            </a:r>
          </a:p>
        </p:txBody>
      </p:sp>
      <p:sp>
        <p:nvSpPr>
          <p:cNvPr id="3" name="Content Placeholder 2">
            <a:extLst>
              <a:ext uri="{FF2B5EF4-FFF2-40B4-BE49-F238E27FC236}">
                <a16:creationId xmlns:a16="http://schemas.microsoft.com/office/drawing/2014/main" id="{D6A2C6B9-CA00-3B19-2389-6545525F92FB}"/>
              </a:ext>
            </a:extLst>
          </p:cNvPr>
          <p:cNvSpPr>
            <a:spLocks noGrp="1"/>
          </p:cNvSpPr>
          <p:nvPr>
            <p:ph idx="1"/>
          </p:nvPr>
        </p:nvSpPr>
        <p:spPr/>
        <p:txBody>
          <a:bodyPr/>
          <a:lstStyle/>
          <a:p>
            <a:pPr marL="893763" indent="-893763">
              <a:lnSpc>
                <a:spcPct val="100000"/>
              </a:lnSpc>
            </a:pPr>
            <a:r>
              <a:rPr lang="en-US" sz="1400" dirty="0"/>
              <a:t>9.6.2.6.	The earthing and changeover arrangements shall be designed in accordance with the requirements of Section 8 of this EREC G99 which are appropriate for both independent  and parallel operation (eg figures 8.3, 8.4, 8.5, 8.6 for HV or 8.9 for LV, 8.10 for full backup operation). The exact designs of Customer’s Installations will vary, but the functional requirements of these figures shall be implemented.  Power Generating Modules Manufacturers may choose to include the necessary switchgear integrated into the Power Generating Module, or provide the necessary control functions to switch external contactors.</a:t>
            </a:r>
          </a:p>
          <a:p>
            <a:pPr marL="893763" indent="-893763">
              <a:lnSpc>
                <a:spcPct val="100000"/>
              </a:lnSpc>
            </a:pPr>
            <a:r>
              <a:rPr lang="en-US" sz="1400" dirty="0"/>
              <a:t>9.6.2.7.	It is the Generator’s responsibility to ensure appropriate and safe </a:t>
            </a:r>
            <a:r>
              <a:rPr lang="en-US" sz="1400" dirty="0" err="1"/>
              <a:t>synchronisation</a:t>
            </a:r>
            <a:r>
              <a:rPr lang="en-US" sz="1400" dirty="0"/>
              <a:t> to, and disconnection from, the DNO’s Distribution Network, respecting the requirements of EREC P28 on voltage disturbances on the DNO’s Distribution Network. .</a:t>
            </a:r>
          </a:p>
          <a:p>
            <a:pPr marL="893763" indent="-893763">
              <a:lnSpc>
                <a:spcPct val="100000"/>
              </a:lnSpc>
            </a:pPr>
            <a:r>
              <a:rPr lang="en-US" sz="1400" dirty="0">
                <a:solidFill>
                  <a:srgbClr val="FF0000"/>
                </a:solidFill>
              </a:rPr>
              <a:t>9.6.2.8.	Where generation, particularly where consisting of, or incorporating Electricity Storage, shall observe the Fault Ride Through requirements required in sections 11, 12 or 13 as appropriate.  In other words, Customers’ Installations where large demands are supplied from the network, but are backed up by generation or Electricity Storage running in long term </a:t>
            </a:r>
            <a:r>
              <a:rPr lang="en-US" sz="1400">
                <a:solidFill>
                  <a:srgbClr val="FF0000"/>
                </a:solidFill>
              </a:rPr>
              <a:t>parallel mode, </a:t>
            </a:r>
            <a:r>
              <a:rPr lang="en-US" sz="1400" dirty="0">
                <a:solidFill>
                  <a:srgbClr val="FF0000"/>
                </a:solidFill>
              </a:rPr>
              <a:t>shall not trip from the network to run in island mode for voltage disturbances which require the connected generation to ride through and remain operating in parallel with the DNO’s Distribution Network.</a:t>
            </a:r>
          </a:p>
          <a:p>
            <a:pPr marL="893763" indent="-893763">
              <a:lnSpc>
                <a:spcPct val="100000"/>
              </a:lnSpc>
            </a:pPr>
            <a:r>
              <a:rPr lang="en-US" sz="1400" dirty="0"/>
              <a:t>9.6.2.9.	Reconnection of the generation shall be in accordance with section 14.5 of this EREC G99.</a:t>
            </a:r>
          </a:p>
          <a:p>
            <a:endParaRPr lang="en-GB" dirty="0"/>
          </a:p>
        </p:txBody>
      </p:sp>
      <p:sp>
        <p:nvSpPr>
          <p:cNvPr id="4" name="Slide Number Placeholder 3">
            <a:extLst>
              <a:ext uri="{FF2B5EF4-FFF2-40B4-BE49-F238E27FC236}">
                <a16:creationId xmlns:a16="http://schemas.microsoft.com/office/drawing/2014/main" id="{1507010F-0F81-F367-0609-ECA3F2A84CA9}"/>
              </a:ext>
            </a:extLst>
          </p:cNvPr>
          <p:cNvSpPr>
            <a:spLocks noGrp="1"/>
          </p:cNvSpPr>
          <p:nvPr>
            <p:ph type="sldNum" sz="quarter" idx="12"/>
          </p:nvPr>
        </p:nvSpPr>
        <p:spPr/>
        <p:txBody>
          <a:bodyPr/>
          <a:lstStyle/>
          <a:p>
            <a:fld id="{98FF217E-B86F-EA42-9607-BE163228A213}" type="slidenum">
              <a:rPr lang="en-GB" smtClean="0"/>
              <a:pPr/>
              <a:t>27</a:t>
            </a:fld>
            <a:endParaRPr lang="en-GB"/>
          </a:p>
        </p:txBody>
      </p:sp>
    </p:spTree>
    <p:extLst>
      <p:ext uri="{BB962C8B-B14F-4D97-AF65-F5344CB8AC3E}">
        <p14:creationId xmlns:p14="http://schemas.microsoft.com/office/powerpoint/2010/main" val="3152770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Previous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28</a:t>
            </a:fld>
            <a:endParaRPr lang="en-GB"/>
          </a:p>
        </p:txBody>
      </p:sp>
    </p:spTree>
    <p:extLst>
      <p:ext uri="{BB962C8B-B14F-4D97-AF65-F5344CB8AC3E}">
        <p14:creationId xmlns:p14="http://schemas.microsoft.com/office/powerpoint/2010/main" val="184446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296D-F9C5-DC52-F02F-EB44AE4700E1}"/>
              </a:ext>
            </a:extLst>
          </p:cNvPr>
          <p:cNvSpPr>
            <a:spLocks noGrp="1"/>
          </p:cNvSpPr>
          <p:nvPr>
            <p:ph type="title"/>
          </p:nvPr>
        </p:nvSpPr>
        <p:spPr/>
        <p:txBody>
          <a:bodyPr/>
          <a:lstStyle/>
          <a:p>
            <a:r>
              <a:rPr lang="en-GB" dirty="0"/>
              <a:t>Outstanding Issues:</a:t>
            </a:r>
          </a:p>
        </p:txBody>
      </p:sp>
      <p:sp>
        <p:nvSpPr>
          <p:cNvPr id="3" name="Content Placeholder 2">
            <a:extLst>
              <a:ext uri="{FF2B5EF4-FFF2-40B4-BE49-F238E27FC236}">
                <a16:creationId xmlns:a16="http://schemas.microsoft.com/office/drawing/2014/main" id="{2EED2744-492D-D091-445D-92D0ECAEF251}"/>
              </a:ext>
            </a:extLst>
          </p:cNvPr>
          <p:cNvSpPr>
            <a:spLocks noGrp="1"/>
          </p:cNvSpPr>
          <p:nvPr>
            <p:ph idx="1"/>
          </p:nvPr>
        </p:nvSpPr>
        <p:spPr/>
        <p:txBody>
          <a:bodyPr/>
          <a:lstStyle/>
          <a:p>
            <a:r>
              <a:rPr lang="en-GB" dirty="0"/>
              <a:t>Delays associated with DNOs being able to submit Mod Apps to NGESO because of inadequate SAF data – 126 – The DNOs are still reviewing the SAF.</a:t>
            </a:r>
          </a:p>
          <a:p>
            <a:r>
              <a:rPr lang="en-GB" dirty="0"/>
              <a:t>Initial P28 assessments for generation tripping and/or load rejection etc. – 127 – should be picked up in the guidance on P28 being developed by the ENA.</a:t>
            </a:r>
          </a:p>
          <a:p>
            <a:r>
              <a:rPr lang="en-GB" dirty="0"/>
              <a:t>Meaning of “transient rating” wrt PPMs for fast fault current injection – 128 – awaiting feedback from the originator.</a:t>
            </a:r>
          </a:p>
          <a:p>
            <a:endParaRPr lang="en-GB" dirty="0"/>
          </a:p>
          <a:p>
            <a:r>
              <a:rPr lang="en-GB" dirty="0"/>
              <a:t>Older issues – included in the annex.</a:t>
            </a:r>
          </a:p>
          <a:p>
            <a:pPr lvl="1"/>
            <a:r>
              <a:rPr lang="en-GB" dirty="0"/>
              <a:t>Registered Capacity – 112</a:t>
            </a:r>
          </a:p>
          <a:p>
            <a:pPr lvl="1"/>
            <a:r>
              <a:rPr lang="en-GB" dirty="0"/>
              <a:t>BESS connexions – issues 113, 114</a:t>
            </a:r>
          </a:p>
          <a:p>
            <a:pPr lvl="1"/>
            <a:r>
              <a:rPr lang="en-GB" dirty="0"/>
              <a:t>Cybersecurity – 117 &amp; 121 – to follow up with AMPS</a:t>
            </a:r>
          </a:p>
          <a:p>
            <a:pPr lvl="1"/>
            <a:r>
              <a:rPr lang="en-GB" dirty="0"/>
              <a:t>5 minutes per month for Short </a:t>
            </a:r>
            <a:r>
              <a:rPr lang="en-GB"/>
              <a:t>Term Paralleling </a:t>
            </a:r>
            <a:r>
              <a:rPr lang="en-GB" dirty="0"/>
              <a:t>– 122</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D35D112-F858-6188-ED8C-875EF00698EF}"/>
              </a:ext>
            </a:extLst>
          </p:cNvPr>
          <p:cNvSpPr>
            <a:spLocks noGrp="1"/>
          </p:cNvSpPr>
          <p:nvPr>
            <p:ph type="sldNum" sz="quarter" idx="12"/>
          </p:nvPr>
        </p:nvSpPr>
        <p:spPr/>
        <p:txBody>
          <a:bodyPr/>
          <a:lstStyle/>
          <a:p>
            <a:fld id="{98FF217E-B86F-EA42-9607-BE163228A213}" type="slidenum">
              <a:rPr lang="en-GB" smtClean="0"/>
              <a:pPr/>
              <a:t>29</a:t>
            </a:fld>
            <a:endParaRPr lang="en-GB"/>
          </a:p>
        </p:txBody>
      </p:sp>
    </p:spTree>
    <p:extLst>
      <p:ext uri="{BB962C8B-B14F-4D97-AF65-F5344CB8AC3E}">
        <p14:creationId xmlns:p14="http://schemas.microsoft.com/office/powerpoint/2010/main" val="320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Agenda</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3</a:t>
            </a:fld>
            <a:endParaRPr lang="en-GB"/>
          </a:p>
        </p:txBody>
      </p:sp>
      <p:graphicFrame>
        <p:nvGraphicFramePr>
          <p:cNvPr id="3" name="Table 2">
            <a:extLst>
              <a:ext uri="{FF2B5EF4-FFF2-40B4-BE49-F238E27FC236}">
                <a16:creationId xmlns:a16="http://schemas.microsoft.com/office/drawing/2014/main" id="{3FD1C225-5C9F-1788-D244-F13530D202AA}"/>
              </a:ext>
            </a:extLst>
          </p:cNvPr>
          <p:cNvGraphicFramePr>
            <a:graphicFrameLocks noGrp="1"/>
          </p:cNvGraphicFramePr>
          <p:nvPr>
            <p:extLst>
              <p:ext uri="{D42A27DB-BD31-4B8C-83A1-F6EECF244321}">
                <p14:modId xmlns:p14="http://schemas.microsoft.com/office/powerpoint/2010/main" val="209415420"/>
              </p:ext>
            </p:extLst>
          </p:nvPr>
        </p:nvGraphicFramePr>
        <p:xfrm>
          <a:off x="3990975" y="2187572"/>
          <a:ext cx="4495800" cy="3184530"/>
        </p:xfrm>
        <a:graphic>
          <a:graphicData uri="http://schemas.openxmlformats.org/drawingml/2006/table">
            <a:tbl>
              <a:tblPr bandRow="1">
                <a:tableStyleId>{ED083AE6-46FA-4A59-8FB0-9F97EB10719F}</a:tableStyleId>
              </a:tblPr>
              <a:tblGrid>
                <a:gridCol w="540385">
                  <a:extLst>
                    <a:ext uri="{9D8B030D-6E8A-4147-A177-3AD203B41FA5}">
                      <a16:colId xmlns:a16="http://schemas.microsoft.com/office/drawing/2014/main" val="2859408510"/>
                    </a:ext>
                  </a:extLst>
                </a:gridCol>
                <a:gridCol w="3955415">
                  <a:extLst>
                    <a:ext uri="{9D8B030D-6E8A-4147-A177-3AD203B41FA5}">
                      <a16:colId xmlns:a16="http://schemas.microsoft.com/office/drawing/2014/main" val="2743158795"/>
                    </a:ext>
                  </a:extLst>
                </a:gridCol>
              </a:tblGrid>
              <a:tr h="0">
                <a:tc>
                  <a:txBody>
                    <a:bodyPr/>
                    <a:lstStyle/>
                    <a:p>
                      <a:pPr algn="ctr">
                        <a:lnSpc>
                          <a:spcPct val="150000"/>
                        </a:lnSpc>
                      </a:pPr>
                      <a:r>
                        <a:rPr lang="en-GB" sz="1000" spc="-15">
                          <a:effectLst/>
                        </a:rPr>
                        <a:t>10:00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dirty="0">
                          <a:effectLst/>
                        </a:rPr>
                        <a:t>Welcome, Introductions and Acceptance of Agenda.</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847750"/>
                  </a:ext>
                </a:extLst>
              </a:tr>
              <a:tr h="0">
                <a:tc>
                  <a:txBody>
                    <a:bodyPr/>
                    <a:lstStyle/>
                    <a:p>
                      <a:pPr algn="ctr">
                        <a:lnSpc>
                          <a:spcPct val="150000"/>
                        </a:lnSpc>
                      </a:pPr>
                      <a:r>
                        <a:rPr lang="en-GB" sz="1000" spc="-15">
                          <a:effectLst/>
                        </a:rPr>
                        <a:t>10:05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Actions from previous meeting</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869922"/>
                  </a:ext>
                </a:extLst>
              </a:tr>
              <a:tr h="0">
                <a:tc>
                  <a:txBody>
                    <a:bodyPr/>
                    <a:lstStyle/>
                    <a:p>
                      <a:pPr algn="ctr">
                        <a:lnSpc>
                          <a:spcPct val="150000"/>
                        </a:lnSpc>
                      </a:pPr>
                      <a:r>
                        <a:rPr lang="en-GB" sz="1000" spc="-15">
                          <a:effectLst/>
                        </a:rPr>
                        <a:t>10:10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Redesign of DER TF Issues List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6731201"/>
                  </a:ext>
                </a:extLst>
              </a:tr>
              <a:tr h="0">
                <a:tc>
                  <a:txBody>
                    <a:bodyPr/>
                    <a:lstStyle/>
                    <a:p>
                      <a:pPr algn="ctr">
                        <a:lnSpc>
                          <a:spcPct val="150000"/>
                        </a:lnSpc>
                      </a:pPr>
                      <a:r>
                        <a:rPr lang="en-GB" sz="1000" spc="-15">
                          <a:effectLst/>
                        </a:rPr>
                        <a:t>10:20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Update on BESS issues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925527"/>
                  </a:ext>
                </a:extLst>
              </a:tr>
              <a:tr h="0">
                <a:tc>
                  <a:txBody>
                    <a:bodyPr/>
                    <a:lstStyle/>
                    <a:p>
                      <a:pPr algn="ctr">
                        <a:lnSpc>
                          <a:spcPct val="150000"/>
                        </a:lnSpc>
                      </a:pPr>
                      <a:r>
                        <a:rPr lang="en-GB" sz="1000" spc="-15">
                          <a:effectLst/>
                        </a:rPr>
                        <a:t>10:30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New Issue – IONs for Type C?</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50391"/>
                  </a:ext>
                </a:extLst>
              </a:tr>
              <a:tr h="0">
                <a:tc>
                  <a:txBody>
                    <a:bodyPr/>
                    <a:lstStyle/>
                    <a:p>
                      <a:pPr algn="ctr">
                        <a:lnSpc>
                          <a:spcPct val="150000"/>
                        </a:lnSpc>
                      </a:pPr>
                      <a:r>
                        <a:rPr lang="en-GB" sz="1000" spc="-15">
                          <a:effectLst/>
                        </a:rPr>
                        <a:t>10:50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Customer Islanding</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58750"/>
                  </a:ext>
                </a:extLst>
              </a:tr>
              <a:tr h="0">
                <a:tc>
                  <a:txBody>
                    <a:bodyPr/>
                    <a:lstStyle/>
                    <a:p>
                      <a:pPr algn="ctr">
                        <a:lnSpc>
                          <a:spcPct val="150000"/>
                        </a:lnSpc>
                      </a:pPr>
                      <a:r>
                        <a:rPr lang="en-GB" sz="1000" spc="-15">
                          <a:effectLst/>
                        </a:rPr>
                        <a:t>11:05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Update on existing issues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605826"/>
                  </a:ext>
                </a:extLst>
              </a:tr>
              <a:tr h="0">
                <a:tc>
                  <a:txBody>
                    <a:bodyPr/>
                    <a:lstStyle/>
                    <a:p>
                      <a:pPr algn="ctr">
                        <a:lnSpc>
                          <a:spcPct val="150000"/>
                        </a:lnSpc>
                      </a:pPr>
                      <a:r>
                        <a:rPr lang="en-GB" sz="1000" spc="-15">
                          <a:effectLst/>
                        </a:rPr>
                        <a:t>11:15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spc="-15">
                          <a:effectLst/>
                        </a:rPr>
                        <a:t>Other Updates</a:t>
                      </a:r>
                      <a:endParaRPr lang="en-GB" sz="1000">
                        <a:effectLst/>
                      </a:endParaRPr>
                    </a:p>
                    <a:p>
                      <a:pPr marL="342900" lvl="0" indent="-342900">
                        <a:lnSpc>
                          <a:spcPct val="150000"/>
                        </a:lnSpc>
                        <a:buFont typeface="+mj-lt"/>
                        <a:buAutoNum type="romanLcPeriod"/>
                      </a:pPr>
                      <a:r>
                        <a:rPr lang="en-GB" sz="1000" spc="-15">
                          <a:effectLst/>
                        </a:rPr>
                        <a:t>GC0117 - extension of Grid Code to embedded generation</a:t>
                      </a:r>
                      <a:endParaRPr lang="en-GB" sz="1000">
                        <a:effectLst/>
                      </a:endParaRPr>
                    </a:p>
                    <a:p>
                      <a:pPr marL="342900" lvl="0" indent="-342900">
                        <a:lnSpc>
                          <a:spcPct val="150000"/>
                        </a:lnSpc>
                        <a:buFont typeface="+mj-lt"/>
                        <a:buAutoNum type="romanLcPeriod"/>
                      </a:pPr>
                      <a:r>
                        <a:rPr lang="en-GB" sz="1000" spc="-15">
                          <a:effectLst/>
                        </a:rPr>
                        <a:t>EU developments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771976"/>
                  </a:ext>
                </a:extLst>
              </a:tr>
              <a:tr h="0">
                <a:tc>
                  <a:txBody>
                    <a:bodyPr/>
                    <a:lstStyle/>
                    <a:p>
                      <a:pPr algn="ctr">
                        <a:lnSpc>
                          <a:spcPct val="150000"/>
                        </a:lnSpc>
                      </a:pPr>
                      <a:r>
                        <a:rPr lang="en-GB" sz="1000" spc="-15">
                          <a:effectLst/>
                        </a:rPr>
                        <a:t>11:30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a:effectLst/>
                        </a:rPr>
                        <a:t>AOB</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766889"/>
                  </a:ext>
                </a:extLst>
              </a:tr>
              <a:tr h="0">
                <a:tc>
                  <a:txBody>
                    <a:bodyPr/>
                    <a:lstStyle/>
                    <a:p>
                      <a:pPr algn="ctr">
                        <a:lnSpc>
                          <a:spcPct val="150000"/>
                        </a:lnSpc>
                      </a:pPr>
                      <a:r>
                        <a:rPr lang="en-GB" sz="1000" spc="-15"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000" dirty="0">
                          <a:effectLst/>
                        </a:rPr>
                        <a:t>Next Meeting Arrangements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4221953"/>
                  </a:ext>
                </a:extLst>
              </a:tr>
            </a:tbl>
          </a:graphicData>
        </a:graphic>
      </p:graphicFrame>
    </p:spTree>
    <p:extLst>
      <p:ext uri="{BB962C8B-B14F-4D97-AF65-F5344CB8AC3E}">
        <p14:creationId xmlns:p14="http://schemas.microsoft.com/office/powerpoint/2010/main" val="24531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A59F9-9D61-4729-B14E-72B7485DF160}"/>
              </a:ext>
            </a:extLst>
          </p:cNvPr>
          <p:cNvSpPr>
            <a:spLocks noGrp="1"/>
          </p:cNvSpPr>
          <p:nvPr>
            <p:ph type="ctrTitle"/>
          </p:nvPr>
        </p:nvSpPr>
        <p:spPr/>
        <p:txBody>
          <a:bodyPr/>
          <a:lstStyle/>
          <a:p>
            <a:r>
              <a:rPr lang="en-GB" dirty="0"/>
              <a:t>GC0117</a:t>
            </a:r>
          </a:p>
        </p:txBody>
      </p:sp>
      <p:sp>
        <p:nvSpPr>
          <p:cNvPr id="4" name="Slide Number Placeholder 3">
            <a:extLst>
              <a:ext uri="{FF2B5EF4-FFF2-40B4-BE49-F238E27FC236}">
                <a16:creationId xmlns:a16="http://schemas.microsoft.com/office/drawing/2014/main" id="{89B76D53-9269-4FEF-8AA9-8F44C5528F77}"/>
              </a:ext>
            </a:extLst>
          </p:cNvPr>
          <p:cNvSpPr>
            <a:spLocks noGrp="1"/>
          </p:cNvSpPr>
          <p:nvPr>
            <p:ph type="sldNum" sz="quarter" idx="12"/>
          </p:nvPr>
        </p:nvSpPr>
        <p:spPr/>
        <p:txBody>
          <a:bodyPr/>
          <a:lstStyle/>
          <a:p>
            <a:fld id="{98FF217E-B86F-EA42-9607-BE163228A213}" type="slidenum">
              <a:rPr lang="en-GB" smtClean="0"/>
              <a:pPr/>
              <a:t>30</a:t>
            </a:fld>
            <a:endParaRPr lang="en-GB"/>
          </a:p>
        </p:txBody>
      </p:sp>
    </p:spTree>
    <p:extLst>
      <p:ext uri="{BB962C8B-B14F-4D97-AF65-F5344CB8AC3E}">
        <p14:creationId xmlns:p14="http://schemas.microsoft.com/office/powerpoint/2010/main" val="600962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49E6-5496-6BF4-6445-9F09DF068001}"/>
              </a:ext>
            </a:extLst>
          </p:cNvPr>
          <p:cNvSpPr>
            <a:spLocks noGrp="1"/>
          </p:cNvSpPr>
          <p:nvPr>
            <p:ph type="title"/>
          </p:nvPr>
        </p:nvSpPr>
        <p:spPr/>
        <p:txBody>
          <a:bodyPr/>
          <a:lstStyle/>
          <a:p>
            <a:r>
              <a:rPr lang="en-GB" dirty="0"/>
              <a:t>GC0117 – alignment of Large, Medium and Small across GB</a:t>
            </a:r>
          </a:p>
        </p:txBody>
      </p:sp>
      <p:sp>
        <p:nvSpPr>
          <p:cNvPr id="3" name="Content Placeholder 2">
            <a:extLst>
              <a:ext uri="{FF2B5EF4-FFF2-40B4-BE49-F238E27FC236}">
                <a16:creationId xmlns:a16="http://schemas.microsoft.com/office/drawing/2014/main" id="{FB3C58E9-A937-A0C5-A5C3-E3623D62B270}"/>
              </a:ext>
            </a:extLst>
          </p:cNvPr>
          <p:cNvSpPr>
            <a:spLocks noGrp="1"/>
          </p:cNvSpPr>
          <p:nvPr>
            <p:ph idx="1"/>
          </p:nvPr>
        </p:nvSpPr>
        <p:spPr>
          <a:xfrm>
            <a:off x="720000" y="1486533"/>
            <a:ext cx="11083554" cy="4399832"/>
          </a:xfrm>
        </p:spPr>
        <p:txBody>
          <a:bodyPr/>
          <a:lstStyle/>
          <a:p>
            <a:pPr>
              <a:lnSpc>
                <a:spcPct val="100000"/>
              </a:lnSpc>
            </a:pPr>
            <a:r>
              <a:rPr lang="en-US" sz="1400" dirty="0"/>
              <a:t>NGESO are pushing for this to be concluded.</a:t>
            </a:r>
          </a:p>
          <a:p>
            <a:pPr>
              <a:lnSpc>
                <a:spcPct val="100000"/>
              </a:lnSpc>
            </a:pPr>
            <a:r>
              <a:rPr lang="en-US" sz="1400" dirty="0"/>
              <a:t>There seem to be a number of significant loose ends:</a:t>
            </a:r>
          </a:p>
          <a:p>
            <a:pPr marL="293688" lvl="1" indent="-285750">
              <a:lnSpc>
                <a:spcPct val="100000"/>
              </a:lnSpc>
              <a:buFont typeface="Arial" panose="020B0604020202020204" pitchFamily="34" charset="0"/>
              <a:buChar char="•"/>
            </a:pPr>
            <a:r>
              <a:rPr lang="en-US" sz="1400" dirty="0"/>
              <a:t>Interaction of Large Power Stations active in the BM with conflicting ANM signals;</a:t>
            </a:r>
          </a:p>
          <a:p>
            <a:pPr marL="293688" lvl="1" indent="-285750">
              <a:lnSpc>
                <a:spcPct val="100000"/>
              </a:lnSpc>
              <a:buFont typeface="Arial" panose="020B0604020202020204" pitchFamily="34" charset="0"/>
              <a:buChar char="•"/>
            </a:pPr>
            <a:r>
              <a:rPr lang="en-US" sz="1400" dirty="0"/>
              <a:t>Commercial/legal implications of the above;</a:t>
            </a:r>
          </a:p>
          <a:p>
            <a:pPr marL="293688" lvl="1" indent="-285750">
              <a:lnSpc>
                <a:spcPct val="100000"/>
              </a:lnSpc>
              <a:buFont typeface="Arial" panose="020B0604020202020204" pitchFamily="34" charset="0"/>
              <a:buChar char="•"/>
            </a:pPr>
            <a:r>
              <a:rPr lang="en-US" sz="1400" dirty="0"/>
              <a:t>Robustness of NGESO’s financial modelling;</a:t>
            </a:r>
          </a:p>
          <a:p>
            <a:pPr marL="293688" lvl="1" indent="-285750">
              <a:lnSpc>
                <a:spcPct val="100000"/>
              </a:lnSpc>
              <a:buFont typeface="Arial" panose="020B0604020202020204" pitchFamily="34" charset="0"/>
              <a:buChar char="•"/>
            </a:pPr>
            <a:r>
              <a:rPr lang="en-US" sz="1400" dirty="0"/>
              <a:t>Implications for week 24 data (ie resolution of imprecise legal text drafting);</a:t>
            </a:r>
          </a:p>
          <a:p>
            <a:pPr marL="293688" lvl="1" indent="-285750">
              <a:lnSpc>
                <a:spcPct val="100000"/>
              </a:lnSpc>
              <a:buFont typeface="Arial" panose="020B0604020202020204" pitchFamily="34" charset="0"/>
              <a:buChar char="•"/>
            </a:pPr>
            <a:r>
              <a:rPr lang="en-US" sz="1400" dirty="0"/>
              <a:t>Other legal text issues remaining to be resolved;</a:t>
            </a:r>
          </a:p>
          <a:p>
            <a:pPr marL="293688" lvl="1" indent="-285750">
              <a:lnSpc>
                <a:spcPct val="100000"/>
              </a:lnSpc>
              <a:buFont typeface="Arial" panose="020B0604020202020204" pitchFamily="34" charset="0"/>
              <a:buChar char="•"/>
            </a:pPr>
            <a:r>
              <a:rPr lang="en-US" sz="1400" dirty="0"/>
              <a:t>DNO visibility of ESO actions affecting DNOs’ flows;</a:t>
            </a:r>
          </a:p>
          <a:p>
            <a:pPr marL="293688" lvl="1" indent="-285750">
              <a:lnSpc>
                <a:spcPct val="100000"/>
              </a:lnSpc>
              <a:buFont typeface="Arial" panose="020B0604020202020204" pitchFamily="34" charset="0"/>
              <a:buChar char="•"/>
            </a:pPr>
            <a:r>
              <a:rPr lang="en-US" sz="1400" dirty="0"/>
              <a:t>The effect on the connexions queue;</a:t>
            </a:r>
          </a:p>
          <a:p>
            <a:pPr marL="293688" lvl="1" indent="-285750">
              <a:lnSpc>
                <a:spcPct val="100000"/>
              </a:lnSpc>
              <a:buFont typeface="Arial" panose="020B0604020202020204" pitchFamily="34" charset="0"/>
              <a:buChar char="•"/>
            </a:pPr>
            <a:r>
              <a:rPr lang="en-US" sz="1400" dirty="0"/>
              <a:t>Clarification of export limitation on registered capacity (although could be solved by another mod).</a:t>
            </a:r>
          </a:p>
          <a:p>
            <a:pPr>
              <a:lnSpc>
                <a:spcPct val="100000"/>
              </a:lnSpc>
            </a:pPr>
            <a:r>
              <a:rPr lang="en-US" sz="1400" dirty="0"/>
              <a:t>The WG will have to vote on the three main options before the Code Admin consultation – which is now due in December.</a:t>
            </a:r>
          </a:p>
          <a:p>
            <a:pPr>
              <a:lnSpc>
                <a:spcPct val="100000"/>
              </a:lnSpc>
            </a:pPr>
            <a:r>
              <a:rPr lang="en-US" sz="1400" dirty="0"/>
              <a:t>The three main options are:</a:t>
            </a:r>
          </a:p>
          <a:p>
            <a:pPr marL="293688" lvl="1" indent="-285750">
              <a:lnSpc>
                <a:spcPct val="100000"/>
              </a:lnSpc>
              <a:buFont typeface="Arial" panose="020B0604020202020204" pitchFamily="34" charset="0"/>
              <a:buChar char="•"/>
            </a:pPr>
            <a:r>
              <a:rPr lang="en-US" sz="1400" dirty="0"/>
              <a:t>The baseline (ie existing arrangements unchanged)</a:t>
            </a:r>
          </a:p>
          <a:p>
            <a:pPr marL="293688" lvl="1" indent="-285750">
              <a:lnSpc>
                <a:spcPct val="100000"/>
              </a:lnSpc>
              <a:buFont typeface="Arial" panose="020B0604020202020204" pitchFamily="34" charset="0"/>
              <a:buChar char="•"/>
            </a:pPr>
            <a:r>
              <a:rPr lang="en-US" sz="1400" dirty="0"/>
              <a:t>The original proposal (ie Large starts at 10MW in all of GB)</a:t>
            </a:r>
          </a:p>
          <a:p>
            <a:pPr marL="293688" lvl="1" indent="-285750">
              <a:lnSpc>
                <a:spcPct val="100000"/>
              </a:lnSpc>
              <a:buFont typeface="Arial" panose="020B0604020202020204" pitchFamily="34" charset="0"/>
              <a:buChar char="•"/>
            </a:pPr>
            <a:r>
              <a:rPr lang="en-US" sz="1400" dirty="0"/>
              <a:t>WAGCM1 – extending the E&amp;W arrangements (including Medium PSs) to GB</a:t>
            </a:r>
          </a:p>
          <a:p>
            <a:pPr lvl="1">
              <a:lnSpc>
                <a:spcPct val="100000"/>
              </a:lnSpc>
            </a:pPr>
            <a:endParaRPr lang="en-US" sz="1400" dirty="0"/>
          </a:p>
        </p:txBody>
      </p:sp>
      <p:sp>
        <p:nvSpPr>
          <p:cNvPr id="4" name="Slide Number Placeholder 3">
            <a:extLst>
              <a:ext uri="{FF2B5EF4-FFF2-40B4-BE49-F238E27FC236}">
                <a16:creationId xmlns:a16="http://schemas.microsoft.com/office/drawing/2014/main" id="{76CCFBC5-4318-CDF4-4B7E-8C4CEC14E814}"/>
              </a:ext>
            </a:extLst>
          </p:cNvPr>
          <p:cNvSpPr>
            <a:spLocks noGrp="1"/>
          </p:cNvSpPr>
          <p:nvPr>
            <p:ph type="sldNum" sz="quarter" idx="12"/>
          </p:nvPr>
        </p:nvSpPr>
        <p:spPr/>
        <p:txBody>
          <a:bodyPr/>
          <a:lstStyle/>
          <a:p>
            <a:fld id="{98FF217E-B86F-EA42-9607-BE163228A213}" type="slidenum">
              <a:rPr lang="en-GB" smtClean="0"/>
              <a:pPr/>
              <a:t>31</a:t>
            </a:fld>
            <a:endParaRPr lang="en-GB"/>
          </a:p>
        </p:txBody>
      </p:sp>
    </p:spTree>
    <p:extLst>
      <p:ext uri="{BB962C8B-B14F-4D97-AF65-F5344CB8AC3E}">
        <p14:creationId xmlns:p14="http://schemas.microsoft.com/office/powerpoint/2010/main" val="391967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6346-40F1-474B-81B4-11C51F928FB0}"/>
              </a:ext>
            </a:extLst>
          </p:cNvPr>
          <p:cNvSpPr>
            <a:spLocks noGrp="1"/>
          </p:cNvSpPr>
          <p:nvPr>
            <p:ph type="ctrTitle"/>
          </p:nvPr>
        </p:nvSpPr>
        <p:spPr/>
        <p:txBody>
          <a:bodyPr/>
          <a:lstStyle/>
          <a:p>
            <a:r>
              <a:rPr lang="en-GB" dirty="0"/>
              <a:t>EU Developments</a:t>
            </a:r>
          </a:p>
        </p:txBody>
      </p:sp>
      <p:sp>
        <p:nvSpPr>
          <p:cNvPr id="3" name="Slide Number Placeholder 2">
            <a:extLst>
              <a:ext uri="{FF2B5EF4-FFF2-40B4-BE49-F238E27FC236}">
                <a16:creationId xmlns:a16="http://schemas.microsoft.com/office/drawing/2014/main" id="{0E02435B-D645-4228-86C6-CD1B1B07B410}"/>
              </a:ext>
            </a:extLst>
          </p:cNvPr>
          <p:cNvSpPr>
            <a:spLocks noGrp="1"/>
          </p:cNvSpPr>
          <p:nvPr>
            <p:ph type="sldNum" sz="quarter" idx="12"/>
          </p:nvPr>
        </p:nvSpPr>
        <p:spPr/>
        <p:txBody>
          <a:bodyPr/>
          <a:lstStyle/>
          <a:p>
            <a:fld id="{98FF217E-B86F-EA42-9607-BE163228A213}" type="slidenum">
              <a:rPr lang="en-GB" smtClean="0"/>
              <a:t>32</a:t>
            </a:fld>
            <a:endParaRPr lang="en-GB"/>
          </a:p>
        </p:txBody>
      </p:sp>
    </p:spTree>
    <p:extLst>
      <p:ext uri="{BB962C8B-B14F-4D97-AF65-F5344CB8AC3E}">
        <p14:creationId xmlns:p14="http://schemas.microsoft.com/office/powerpoint/2010/main" val="2001495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0C1-8C23-A3FB-78DD-75E81ABAB54F}"/>
              </a:ext>
            </a:extLst>
          </p:cNvPr>
          <p:cNvSpPr>
            <a:spLocks noGrp="1"/>
          </p:cNvSpPr>
          <p:nvPr>
            <p:ph type="title"/>
          </p:nvPr>
        </p:nvSpPr>
        <p:spPr/>
        <p:txBody>
          <a:bodyPr/>
          <a:lstStyle/>
          <a:p>
            <a:r>
              <a:rPr lang="en-GB" dirty="0"/>
              <a:t>EU Network Codes – Summer 2023 Consultation</a:t>
            </a:r>
          </a:p>
        </p:txBody>
      </p:sp>
      <p:sp>
        <p:nvSpPr>
          <p:cNvPr id="3" name="Content Placeholder 2">
            <a:extLst>
              <a:ext uri="{FF2B5EF4-FFF2-40B4-BE49-F238E27FC236}">
                <a16:creationId xmlns:a16="http://schemas.microsoft.com/office/drawing/2014/main" id="{7D9A5863-F5D8-CF23-9BEC-9F7361CF0FEE}"/>
              </a:ext>
            </a:extLst>
          </p:cNvPr>
          <p:cNvSpPr>
            <a:spLocks noGrp="1"/>
          </p:cNvSpPr>
          <p:nvPr>
            <p:ph idx="1"/>
          </p:nvPr>
        </p:nvSpPr>
        <p:spPr/>
        <p:txBody>
          <a:bodyPr/>
          <a:lstStyle/>
          <a:p>
            <a:r>
              <a:rPr lang="en-GB" dirty="0"/>
              <a:t>The key issues (at least for DNOs) are:</a:t>
            </a:r>
          </a:p>
          <a:p>
            <a:pPr marL="350838" lvl="1" indent="-342900">
              <a:buFont typeface="Arial" panose="020B0604020202020204" pitchFamily="34" charset="0"/>
              <a:buChar char="•"/>
            </a:pPr>
            <a:r>
              <a:rPr lang="en-US" dirty="0"/>
              <a:t>Electromobility</a:t>
            </a:r>
          </a:p>
          <a:p>
            <a:pPr marL="350838" lvl="1" indent="-342900">
              <a:buFont typeface="Arial" panose="020B0604020202020204" pitchFamily="34" charset="0"/>
              <a:buChar char="•"/>
            </a:pPr>
            <a:r>
              <a:rPr lang="en-US" dirty="0"/>
              <a:t>Certification</a:t>
            </a:r>
          </a:p>
          <a:p>
            <a:pPr marL="350838" lvl="1" indent="-342900">
              <a:buFont typeface="Arial" panose="020B0604020202020204" pitchFamily="34" charset="0"/>
              <a:buChar char="•"/>
            </a:pPr>
            <a:r>
              <a:rPr lang="en-US" dirty="0"/>
              <a:t>Aggregation of generating units</a:t>
            </a:r>
          </a:p>
          <a:p>
            <a:pPr marL="350838" lvl="1" indent="-342900">
              <a:buFont typeface="Arial" panose="020B0604020202020204" pitchFamily="34" charset="0"/>
              <a:buChar char="•"/>
            </a:pPr>
            <a:r>
              <a:rPr lang="en-US" dirty="0"/>
              <a:t>Storage</a:t>
            </a:r>
          </a:p>
          <a:p>
            <a:pPr marL="350838" lvl="1" indent="-342900">
              <a:buFont typeface="Arial" panose="020B0604020202020204" pitchFamily="34" charset="0"/>
              <a:buChar char="•"/>
            </a:pPr>
            <a:r>
              <a:rPr lang="en-US" dirty="0"/>
              <a:t>Grid Forming</a:t>
            </a:r>
          </a:p>
          <a:p>
            <a:pPr marL="350838" lvl="1" indent="-342900">
              <a:buFont typeface="Arial" panose="020B0604020202020204" pitchFamily="34" charset="0"/>
              <a:buChar char="•"/>
            </a:pPr>
            <a:r>
              <a:rPr lang="en-US" dirty="0"/>
              <a:t>Simulations and Models</a:t>
            </a:r>
          </a:p>
          <a:p>
            <a:r>
              <a:rPr lang="en-US" dirty="0"/>
              <a:t>The following slides give a little detail on the issues above – but only from a DNO perspective.</a:t>
            </a:r>
          </a:p>
          <a:p>
            <a:endParaRPr lang="en-GB" dirty="0"/>
          </a:p>
        </p:txBody>
      </p:sp>
      <p:sp>
        <p:nvSpPr>
          <p:cNvPr id="4" name="Slide Number Placeholder 3">
            <a:extLst>
              <a:ext uri="{FF2B5EF4-FFF2-40B4-BE49-F238E27FC236}">
                <a16:creationId xmlns:a16="http://schemas.microsoft.com/office/drawing/2014/main" id="{523F1ED3-9A00-267B-E722-E32B8503225A}"/>
              </a:ext>
            </a:extLst>
          </p:cNvPr>
          <p:cNvSpPr>
            <a:spLocks noGrp="1"/>
          </p:cNvSpPr>
          <p:nvPr>
            <p:ph type="sldNum" sz="quarter" idx="12"/>
          </p:nvPr>
        </p:nvSpPr>
        <p:spPr/>
        <p:txBody>
          <a:bodyPr/>
          <a:lstStyle/>
          <a:p>
            <a:fld id="{98FF217E-B86F-EA42-9607-BE163228A213}" type="slidenum">
              <a:rPr lang="en-GB" smtClean="0"/>
              <a:pPr/>
              <a:t>33</a:t>
            </a:fld>
            <a:endParaRPr lang="en-GB"/>
          </a:p>
        </p:txBody>
      </p:sp>
    </p:spTree>
    <p:extLst>
      <p:ext uri="{BB962C8B-B14F-4D97-AF65-F5344CB8AC3E}">
        <p14:creationId xmlns:p14="http://schemas.microsoft.com/office/powerpoint/2010/main" val="1587582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3B4A-A0C4-0241-B134-186B908B9B32}"/>
              </a:ext>
            </a:extLst>
          </p:cNvPr>
          <p:cNvSpPr>
            <a:spLocks noGrp="1"/>
          </p:cNvSpPr>
          <p:nvPr>
            <p:ph type="title"/>
          </p:nvPr>
        </p:nvSpPr>
        <p:spPr/>
        <p:txBody>
          <a:bodyPr/>
          <a:lstStyle/>
          <a:p>
            <a:r>
              <a:rPr lang="en-GB" dirty="0"/>
              <a:t>Electromobility</a:t>
            </a:r>
          </a:p>
        </p:txBody>
      </p:sp>
      <p:sp>
        <p:nvSpPr>
          <p:cNvPr id="3" name="Content Placeholder 2">
            <a:extLst>
              <a:ext uri="{FF2B5EF4-FFF2-40B4-BE49-F238E27FC236}">
                <a16:creationId xmlns:a16="http://schemas.microsoft.com/office/drawing/2014/main" id="{B3798FBB-C86A-A4E7-269A-39E874557FB5}"/>
              </a:ext>
            </a:extLst>
          </p:cNvPr>
          <p:cNvSpPr>
            <a:spLocks noGrp="1"/>
          </p:cNvSpPr>
          <p:nvPr>
            <p:ph idx="1"/>
          </p:nvPr>
        </p:nvSpPr>
        <p:spPr/>
        <p:txBody>
          <a:bodyPr/>
          <a:lstStyle/>
          <a:p>
            <a:r>
              <a:rPr lang="en-US" dirty="0"/>
              <a:t>ACER is proposing three classes of V2G:</a:t>
            </a:r>
          </a:p>
          <a:p>
            <a:pPr lvl="1"/>
            <a:r>
              <a:rPr lang="en-US" dirty="0"/>
              <a:t>&lt;2.4kW – probably connected via a domestic plug/socket.</a:t>
            </a:r>
          </a:p>
          <a:p>
            <a:pPr lvl="1"/>
            <a:r>
              <a:rPr lang="en-US" dirty="0"/>
              <a:t>2.4kW – 42kW – probably the bulk of EVs, and many will be DC connected.  Requirements similar to Type A</a:t>
            </a:r>
          </a:p>
          <a:p>
            <a:pPr lvl="1"/>
            <a:r>
              <a:rPr lang="en-US" dirty="0"/>
              <a:t>42kW – 1MW  - requirements similar to Type B</a:t>
            </a:r>
          </a:p>
          <a:p>
            <a:r>
              <a:rPr lang="en-US" dirty="0"/>
              <a:t>The EU DSO Entity and ENTSO-e made a joint proposal to the June Grid Connexion European Stakeholder Committee that only two classes are required, split by connexion, ie AC or DC.  </a:t>
            </a:r>
          </a:p>
          <a:p>
            <a:r>
              <a:rPr lang="en-US" dirty="0"/>
              <a:t>The DC requirements would NOT be treated separately from electricity storage modules – so not even really a class.</a:t>
            </a:r>
          </a:p>
          <a:p>
            <a:r>
              <a:rPr lang="en-US" dirty="0"/>
              <a:t>It is not currently clear which approach the final legal text will take.</a:t>
            </a:r>
          </a:p>
          <a:p>
            <a:r>
              <a:rPr lang="en-US" dirty="0"/>
              <a:t>All EVs to be certified – minimizing admin etc for both owners and DNOs</a:t>
            </a:r>
          </a:p>
          <a:p>
            <a:endParaRPr lang="en-GB" dirty="0"/>
          </a:p>
        </p:txBody>
      </p:sp>
      <p:sp>
        <p:nvSpPr>
          <p:cNvPr id="4" name="Slide Number Placeholder 3">
            <a:extLst>
              <a:ext uri="{FF2B5EF4-FFF2-40B4-BE49-F238E27FC236}">
                <a16:creationId xmlns:a16="http://schemas.microsoft.com/office/drawing/2014/main" id="{FB3D2276-E96D-B655-61F3-B0A3F6BDF9A9}"/>
              </a:ext>
            </a:extLst>
          </p:cNvPr>
          <p:cNvSpPr>
            <a:spLocks noGrp="1"/>
          </p:cNvSpPr>
          <p:nvPr>
            <p:ph type="sldNum" sz="quarter" idx="12"/>
          </p:nvPr>
        </p:nvSpPr>
        <p:spPr/>
        <p:txBody>
          <a:bodyPr/>
          <a:lstStyle/>
          <a:p>
            <a:fld id="{98FF217E-B86F-EA42-9607-BE163228A213}" type="slidenum">
              <a:rPr lang="en-GB" smtClean="0"/>
              <a:pPr/>
              <a:t>34</a:t>
            </a:fld>
            <a:endParaRPr lang="en-GB"/>
          </a:p>
        </p:txBody>
      </p:sp>
    </p:spTree>
    <p:extLst>
      <p:ext uri="{BB962C8B-B14F-4D97-AF65-F5344CB8AC3E}">
        <p14:creationId xmlns:p14="http://schemas.microsoft.com/office/powerpoint/2010/main" val="359476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66AB-CD80-C6C0-602B-921B3BECEAD1}"/>
              </a:ext>
            </a:extLst>
          </p:cNvPr>
          <p:cNvSpPr>
            <a:spLocks noGrp="1"/>
          </p:cNvSpPr>
          <p:nvPr>
            <p:ph type="title"/>
          </p:nvPr>
        </p:nvSpPr>
        <p:spPr/>
        <p:txBody>
          <a:bodyPr/>
          <a:lstStyle/>
          <a:p>
            <a:r>
              <a:rPr lang="en-GB" dirty="0"/>
              <a:t>Certification – probably mandatory for EVs and heat pumps</a:t>
            </a:r>
          </a:p>
        </p:txBody>
      </p:sp>
      <p:sp>
        <p:nvSpPr>
          <p:cNvPr id="3" name="Content Placeholder 2">
            <a:extLst>
              <a:ext uri="{FF2B5EF4-FFF2-40B4-BE49-F238E27FC236}">
                <a16:creationId xmlns:a16="http://schemas.microsoft.com/office/drawing/2014/main" id="{A333FF0E-353A-C90D-76A4-A76AA16E5142}"/>
              </a:ext>
            </a:extLst>
          </p:cNvPr>
          <p:cNvSpPr>
            <a:spLocks noGrp="1"/>
          </p:cNvSpPr>
          <p:nvPr>
            <p:ph idx="1"/>
          </p:nvPr>
        </p:nvSpPr>
        <p:spPr>
          <a:xfrm>
            <a:off x="720000" y="1676175"/>
            <a:ext cx="11083554" cy="3960000"/>
          </a:xfrm>
        </p:spPr>
        <p:txBody>
          <a:bodyPr/>
          <a:lstStyle/>
          <a:p>
            <a:pPr>
              <a:lnSpc>
                <a:spcPct val="100000"/>
              </a:lnSpc>
            </a:pPr>
            <a:r>
              <a:rPr lang="en-US" sz="1600" dirty="0"/>
              <a:t>Background (as MK understands it!)</a:t>
            </a:r>
          </a:p>
          <a:p>
            <a:pPr lvl="1">
              <a:lnSpc>
                <a:spcPct val="100000"/>
              </a:lnSpc>
            </a:pPr>
            <a:r>
              <a:rPr lang="en-US" sz="1600" dirty="0"/>
              <a:t>The concept was introduced in the NC RfG, DC etc in 2016</a:t>
            </a:r>
          </a:p>
          <a:p>
            <a:pPr lvl="1">
              <a:lnSpc>
                <a:spcPct val="100000"/>
              </a:lnSpc>
            </a:pPr>
            <a:r>
              <a:rPr lang="en-US" sz="1600" dirty="0"/>
              <a:t>The RfG drafting seems to be an EU description of the existing situation in Germany, Spain and possibly some other countries (although without the mandatory site certification that Germany requires)</a:t>
            </a:r>
          </a:p>
          <a:p>
            <a:pPr lvl="1">
              <a:lnSpc>
                <a:spcPct val="100000"/>
              </a:lnSpc>
            </a:pPr>
            <a:r>
              <a:rPr lang="en-US" sz="1600" dirty="0"/>
              <a:t>An equipment certificate must be awarded by an </a:t>
            </a:r>
            <a:r>
              <a:rPr lang="en-US" sz="1600" dirty="0" err="1"/>
              <a:t>authorised</a:t>
            </a:r>
            <a:r>
              <a:rPr lang="en-US" sz="1600" dirty="0"/>
              <a:t> certifier.</a:t>
            </a:r>
          </a:p>
          <a:p>
            <a:pPr lvl="1">
              <a:lnSpc>
                <a:spcPct val="100000"/>
              </a:lnSpc>
            </a:pPr>
            <a:r>
              <a:rPr lang="en-US" sz="1600" dirty="0"/>
              <a:t>The </a:t>
            </a:r>
            <a:r>
              <a:rPr lang="en-US" sz="1600" dirty="0" err="1"/>
              <a:t>authorised</a:t>
            </a:r>
            <a:r>
              <a:rPr lang="en-US" sz="1600" dirty="0"/>
              <a:t> certifier in turn must be accredited by a national authority in accordance with Regulation (EC) No 765/2008.</a:t>
            </a:r>
            <a:br>
              <a:rPr lang="en-US" sz="1600" dirty="0"/>
            </a:br>
            <a:r>
              <a:rPr lang="en-US" sz="1600" dirty="0"/>
              <a:t>(requirements for accreditation and market surveillance relating to the marketing of products and repealing Regulation (EEC) No 339/93)</a:t>
            </a:r>
          </a:p>
          <a:p>
            <a:pPr>
              <a:lnSpc>
                <a:spcPct val="100000"/>
              </a:lnSpc>
            </a:pPr>
            <a:r>
              <a:rPr lang="en-US" sz="1600" dirty="0"/>
              <a:t>Opportunities</a:t>
            </a:r>
          </a:p>
          <a:p>
            <a:pPr lvl="1">
              <a:lnSpc>
                <a:spcPct val="100000"/>
              </a:lnSpc>
            </a:pPr>
            <a:r>
              <a:rPr lang="en-US" sz="1600" dirty="0"/>
              <a:t>A (complete) certificate for a PGM (or heat pump) would mean that there is no RfG compliance assessment needed on site.</a:t>
            </a:r>
          </a:p>
          <a:p>
            <a:pPr lvl="1">
              <a:lnSpc>
                <a:spcPct val="100000"/>
              </a:lnSpc>
            </a:pPr>
            <a:r>
              <a:rPr lang="en-US" sz="1600" dirty="0"/>
              <a:t>This would allow the connexion of small scale generation to DSOs’  networks with minimum DSO interaction.</a:t>
            </a:r>
          </a:p>
          <a:p>
            <a:pPr lvl="1">
              <a:lnSpc>
                <a:spcPct val="100000"/>
              </a:lnSpc>
            </a:pPr>
            <a:r>
              <a:rPr lang="en-US" sz="1600" dirty="0"/>
              <a:t>This is particularly valuable for mass market developments such as domestic PV, and increasingly electric vehicles, domestic storage and heat pumps </a:t>
            </a:r>
          </a:p>
          <a:p>
            <a:pPr>
              <a:lnSpc>
                <a:spcPct val="100000"/>
              </a:lnSpc>
            </a:pPr>
            <a:r>
              <a:rPr lang="en-US" sz="1600" dirty="0"/>
              <a:t>Draft legal text for RfG 2.0 has now been developed and might appear in the version for EC approval.</a:t>
            </a:r>
            <a:endParaRPr lang="en-GB" sz="1600" dirty="0"/>
          </a:p>
        </p:txBody>
      </p:sp>
      <p:sp>
        <p:nvSpPr>
          <p:cNvPr id="4" name="Slide Number Placeholder 3">
            <a:extLst>
              <a:ext uri="{FF2B5EF4-FFF2-40B4-BE49-F238E27FC236}">
                <a16:creationId xmlns:a16="http://schemas.microsoft.com/office/drawing/2014/main" id="{94723CBA-931C-F98B-14D5-DAF89200B987}"/>
              </a:ext>
            </a:extLst>
          </p:cNvPr>
          <p:cNvSpPr>
            <a:spLocks noGrp="1"/>
          </p:cNvSpPr>
          <p:nvPr>
            <p:ph type="sldNum" sz="quarter" idx="12"/>
          </p:nvPr>
        </p:nvSpPr>
        <p:spPr/>
        <p:txBody>
          <a:bodyPr/>
          <a:lstStyle/>
          <a:p>
            <a:fld id="{98FF217E-B86F-EA42-9607-BE163228A213}" type="slidenum">
              <a:rPr lang="en-GB" smtClean="0"/>
              <a:pPr/>
              <a:t>35</a:t>
            </a:fld>
            <a:endParaRPr lang="en-GB"/>
          </a:p>
        </p:txBody>
      </p:sp>
    </p:spTree>
    <p:extLst>
      <p:ext uri="{BB962C8B-B14F-4D97-AF65-F5344CB8AC3E}">
        <p14:creationId xmlns:p14="http://schemas.microsoft.com/office/powerpoint/2010/main" val="221682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F7E4-BE0D-4B49-CBE2-A8719329FAD3}"/>
              </a:ext>
            </a:extLst>
          </p:cNvPr>
          <p:cNvSpPr>
            <a:spLocks noGrp="1"/>
          </p:cNvSpPr>
          <p:nvPr>
            <p:ph type="title"/>
          </p:nvPr>
        </p:nvSpPr>
        <p:spPr/>
        <p:txBody>
          <a:bodyPr/>
          <a:lstStyle/>
          <a:p>
            <a:r>
              <a:rPr lang="en-GB" dirty="0"/>
              <a:t>Aggregation of generating units</a:t>
            </a:r>
          </a:p>
        </p:txBody>
      </p:sp>
      <p:sp>
        <p:nvSpPr>
          <p:cNvPr id="3" name="Content Placeholder 2">
            <a:extLst>
              <a:ext uri="{FF2B5EF4-FFF2-40B4-BE49-F238E27FC236}">
                <a16:creationId xmlns:a16="http://schemas.microsoft.com/office/drawing/2014/main" id="{E09ED7B2-633C-7CC6-58B2-4B3F549469FA}"/>
              </a:ext>
            </a:extLst>
          </p:cNvPr>
          <p:cNvSpPr>
            <a:spLocks noGrp="1"/>
          </p:cNvSpPr>
          <p:nvPr>
            <p:ph idx="1"/>
          </p:nvPr>
        </p:nvSpPr>
        <p:spPr/>
        <p:txBody>
          <a:bodyPr/>
          <a:lstStyle/>
          <a:p>
            <a:r>
              <a:rPr lang="en-US" dirty="0"/>
              <a:t>It has always been the case that non-synchronous generating units on a site should be aggregated into a single power generating module.</a:t>
            </a:r>
          </a:p>
          <a:p>
            <a:r>
              <a:rPr lang="en-US" dirty="0"/>
              <a:t>ACER is proposing that this arrangement be stopped, and that aggregation would only be of like technologies – ie so this would stop the aggregation of, for example, PV and storage into a single PPM.</a:t>
            </a:r>
          </a:p>
          <a:p>
            <a:r>
              <a:rPr lang="en-US" dirty="0"/>
              <a:t>ENTSO-e is very against this, and the DNOs are supportive of ENTSO-e’s position because of:</a:t>
            </a:r>
          </a:p>
          <a:p>
            <a:pPr marL="350838" lvl="1" indent="-342900">
              <a:buFont typeface="Arial" panose="020B0604020202020204" pitchFamily="34" charset="0"/>
              <a:buChar char="•"/>
            </a:pPr>
            <a:r>
              <a:rPr lang="en-US" dirty="0"/>
              <a:t>The risk of owners gaming the technology boundaries to avoid being a higher Type (eg two Type B PPMs rather than a single Type C PPM)</a:t>
            </a:r>
          </a:p>
          <a:p>
            <a:pPr marL="350838" lvl="1" indent="-342900">
              <a:buFont typeface="Arial" panose="020B0604020202020204" pitchFamily="34" charset="0"/>
              <a:buChar char="•"/>
            </a:pPr>
            <a:r>
              <a:rPr lang="en-US" dirty="0"/>
              <a:t>Perceived unfairness of existing post-RfG customers.</a:t>
            </a:r>
          </a:p>
          <a:p>
            <a:r>
              <a:rPr lang="en-US" dirty="0"/>
              <a:t>Currently this remains unresolved and is likely to remain so until ACER and the Commission decide.</a:t>
            </a:r>
          </a:p>
          <a:p>
            <a:endParaRPr lang="en-GB" dirty="0"/>
          </a:p>
        </p:txBody>
      </p:sp>
      <p:sp>
        <p:nvSpPr>
          <p:cNvPr id="4" name="Slide Number Placeholder 3">
            <a:extLst>
              <a:ext uri="{FF2B5EF4-FFF2-40B4-BE49-F238E27FC236}">
                <a16:creationId xmlns:a16="http://schemas.microsoft.com/office/drawing/2014/main" id="{671AD236-EB4A-D8C6-8BAE-CAAF05E8D149}"/>
              </a:ext>
            </a:extLst>
          </p:cNvPr>
          <p:cNvSpPr>
            <a:spLocks noGrp="1"/>
          </p:cNvSpPr>
          <p:nvPr>
            <p:ph type="sldNum" sz="quarter" idx="12"/>
          </p:nvPr>
        </p:nvSpPr>
        <p:spPr/>
        <p:txBody>
          <a:bodyPr/>
          <a:lstStyle/>
          <a:p>
            <a:fld id="{98FF217E-B86F-EA42-9607-BE163228A213}" type="slidenum">
              <a:rPr lang="en-GB" smtClean="0"/>
              <a:pPr/>
              <a:t>36</a:t>
            </a:fld>
            <a:endParaRPr lang="en-GB"/>
          </a:p>
        </p:txBody>
      </p:sp>
    </p:spTree>
    <p:extLst>
      <p:ext uri="{BB962C8B-B14F-4D97-AF65-F5344CB8AC3E}">
        <p14:creationId xmlns:p14="http://schemas.microsoft.com/office/powerpoint/2010/main" val="59292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AF90-F662-2CCC-38F2-8CD552E8CD32}"/>
              </a:ext>
            </a:extLst>
          </p:cNvPr>
          <p:cNvSpPr>
            <a:spLocks noGrp="1"/>
          </p:cNvSpPr>
          <p:nvPr>
            <p:ph type="title"/>
          </p:nvPr>
        </p:nvSpPr>
        <p:spPr/>
        <p:txBody>
          <a:bodyPr/>
          <a:lstStyle/>
          <a:p>
            <a:r>
              <a:rPr lang="en-GB" dirty="0"/>
              <a:t>Grid Forming</a:t>
            </a:r>
          </a:p>
        </p:txBody>
      </p:sp>
      <p:sp>
        <p:nvSpPr>
          <p:cNvPr id="3" name="Content Placeholder 2">
            <a:extLst>
              <a:ext uri="{FF2B5EF4-FFF2-40B4-BE49-F238E27FC236}">
                <a16:creationId xmlns:a16="http://schemas.microsoft.com/office/drawing/2014/main" id="{0F7B8C0F-EE27-1ADE-1CED-3793982C3357}"/>
              </a:ext>
            </a:extLst>
          </p:cNvPr>
          <p:cNvSpPr>
            <a:spLocks noGrp="1"/>
          </p:cNvSpPr>
          <p:nvPr>
            <p:ph idx="1"/>
          </p:nvPr>
        </p:nvSpPr>
        <p:spPr/>
        <p:txBody>
          <a:bodyPr/>
          <a:lstStyle/>
          <a:p>
            <a:pPr>
              <a:lnSpc>
                <a:spcPct val="100000"/>
              </a:lnSpc>
            </a:pPr>
            <a:r>
              <a:rPr lang="en-US" dirty="0"/>
              <a:t>Imposition of grid forming likely to lead to unintended islands.</a:t>
            </a:r>
          </a:p>
          <a:p>
            <a:pPr>
              <a:lnSpc>
                <a:spcPct val="100000"/>
              </a:lnSpc>
            </a:pPr>
            <a:r>
              <a:rPr lang="en-US" dirty="0"/>
              <a:t>The risk is accepted by ENTSO-e &amp; ACER.</a:t>
            </a:r>
          </a:p>
          <a:p>
            <a:pPr>
              <a:lnSpc>
                <a:spcPct val="100000"/>
              </a:lnSpc>
            </a:pPr>
            <a:r>
              <a:rPr lang="en-US" dirty="0"/>
              <a:t>The current solution under discussion with ENTSO-e is to allow mandatory GF capability for larger PGMs which are connected to a substation (or on a dedicated feeder) where there is sufficient instrumentation and control to manage any unintended island (and shut it down or </a:t>
            </a:r>
            <a:r>
              <a:rPr lang="en-US" dirty="0" err="1"/>
              <a:t>resynchronise</a:t>
            </a:r>
            <a:r>
              <a:rPr lang="en-US" dirty="0"/>
              <a:t>).</a:t>
            </a:r>
          </a:p>
          <a:p>
            <a:pPr>
              <a:lnSpc>
                <a:spcPct val="100000"/>
              </a:lnSpc>
            </a:pPr>
            <a:r>
              <a:rPr lang="en-US" dirty="0"/>
              <a:t>Larger Type B PGMs would be caught by the above, but smaller Type Bs and Type As would have to have GF capability starting from when a nationally agreed road map has allowed time etc for DNOs to have adapted their systems.</a:t>
            </a:r>
          </a:p>
          <a:p>
            <a:pPr>
              <a:lnSpc>
                <a:spcPct val="100000"/>
              </a:lnSpc>
            </a:pPr>
            <a:r>
              <a:rPr lang="en-US" dirty="0"/>
              <a:t>RoCoF as anti-islanding protection is excluded from the new 4Hzs</a:t>
            </a:r>
            <a:r>
              <a:rPr lang="en-US" baseline="30000" dirty="0"/>
              <a:t>-1</a:t>
            </a:r>
            <a:r>
              <a:rPr lang="en-US" dirty="0"/>
              <a:t> ride through requirements – although other frequency protection used for anti-islanding might need to be reviewed.</a:t>
            </a:r>
          </a:p>
          <a:p>
            <a:endParaRPr lang="en-GB" dirty="0"/>
          </a:p>
        </p:txBody>
      </p:sp>
      <p:sp>
        <p:nvSpPr>
          <p:cNvPr id="4" name="Slide Number Placeholder 3">
            <a:extLst>
              <a:ext uri="{FF2B5EF4-FFF2-40B4-BE49-F238E27FC236}">
                <a16:creationId xmlns:a16="http://schemas.microsoft.com/office/drawing/2014/main" id="{2CB2C39B-B93A-2F78-17A3-9B8E354BB782}"/>
              </a:ext>
            </a:extLst>
          </p:cNvPr>
          <p:cNvSpPr>
            <a:spLocks noGrp="1"/>
          </p:cNvSpPr>
          <p:nvPr>
            <p:ph type="sldNum" sz="quarter" idx="12"/>
          </p:nvPr>
        </p:nvSpPr>
        <p:spPr/>
        <p:txBody>
          <a:bodyPr/>
          <a:lstStyle/>
          <a:p>
            <a:fld id="{98FF217E-B86F-EA42-9607-BE163228A213}" type="slidenum">
              <a:rPr lang="en-GB" smtClean="0"/>
              <a:pPr/>
              <a:t>37</a:t>
            </a:fld>
            <a:endParaRPr lang="en-GB"/>
          </a:p>
        </p:txBody>
      </p:sp>
    </p:spTree>
    <p:extLst>
      <p:ext uri="{BB962C8B-B14F-4D97-AF65-F5344CB8AC3E}">
        <p14:creationId xmlns:p14="http://schemas.microsoft.com/office/powerpoint/2010/main" val="987853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5D48-0A72-EC7F-DDC8-B5A40A648984}"/>
              </a:ext>
            </a:extLst>
          </p:cNvPr>
          <p:cNvSpPr>
            <a:spLocks noGrp="1"/>
          </p:cNvSpPr>
          <p:nvPr>
            <p:ph type="title"/>
          </p:nvPr>
        </p:nvSpPr>
        <p:spPr/>
        <p:txBody>
          <a:bodyPr/>
          <a:lstStyle/>
          <a:p>
            <a:r>
              <a:rPr lang="en-GB" dirty="0"/>
              <a:t>Simulations and models</a:t>
            </a:r>
          </a:p>
        </p:txBody>
      </p:sp>
      <p:sp>
        <p:nvSpPr>
          <p:cNvPr id="3" name="Content Placeholder 2">
            <a:extLst>
              <a:ext uri="{FF2B5EF4-FFF2-40B4-BE49-F238E27FC236}">
                <a16:creationId xmlns:a16="http://schemas.microsoft.com/office/drawing/2014/main" id="{97FD9E64-D1C5-BFDC-AD07-1AA23122BCE2}"/>
              </a:ext>
            </a:extLst>
          </p:cNvPr>
          <p:cNvSpPr>
            <a:spLocks noGrp="1"/>
          </p:cNvSpPr>
          <p:nvPr>
            <p:ph idx="1"/>
          </p:nvPr>
        </p:nvSpPr>
        <p:spPr/>
        <p:txBody>
          <a:bodyPr/>
          <a:lstStyle/>
          <a:p>
            <a:r>
              <a:rPr lang="en-US" dirty="0"/>
              <a:t>To the extent that ACER’s draft legal text follows the text in the ISSM EG report, there is probably little to comment on as part of the current consultation.</a:t>
            </a:r>
          </a:p>
          <a:p>
            <a:r>
              <a:rPr lang="en-US" dirty="0"/>
              <a:t>The RfG does not appear to specify how the TSO will receive models from DNO connected generation, if the TSO requests it – maybe this is something for local TSO/DSO agreement?</a:t>
            </a:r>
          </a:p>
          <a:p>
            <a:r>
              <a:rPr lang="en-US" dirty="0"/>
              <a:t>In the longer term it might be that DNOs either individually or collectively will need to develop expertise in EMT modelling.</a:t>
            </a:r>
          </a:p>
          <a:p>
            <a:endParaRPr lang="en-GB" dirty="0"/>
          </a:p>
        </p:txBody>
      </p:sp>
      <p:sp>
        <p:nvSpPr>
          <p:cNvPr id="4" name="Slide Number Placeholder 3">
            <a:extLst>
              <a:ext uri="{FF2B5EF4-FFF2-40B4-BE49-F238E27FC236}">
                <a16:creationId xmlns:a16="http://schemas.microsoft.com/office/drawing/2014/main" id="{2DED744C-B9FD-92FE-59A5-65D15D8711C9}"/>
              </a:ext>
            </a:extLst>
          </p:cNvPr>
          <p:cNvSpPr>
            <a:spLocks noGrp="1"/>
          </p:cNvSpPr>
          <p:nvPr>
            <p:ph type="sldNum" sz="quarter" idx="12"/>
          </p:nvPr>
        </p:nvSpPr>
        <p:spPr/>
        <p:txBody>
          <a:bodyPr/>
          <a:lstStyle/>
          <a:p>
            <a:fld id="{98FF217E-B86F-EA42-9607-BE163228A213}" type="slidenum">
              <a:rPr lang="en-GB" smtClean="0"/>
              <a:pPr/>
              <a:t>38</a:t>
            </a:fld>
            <a:endParaRPr lang="en-GB"/>
          </a:p>
        </p:txBody>
      </p:sp>
    </p:spTree>
    <p:extLst>
      <p:ext uri="{BB962C8B-B14F-4D97-AF65-F5344CB8AC3E}">
        <p14:creationId xmlns:p14="http://schemas.microsoft.com/office/powerpoint/2010/main" val="3059079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E9A4-D995-0912-BE88-8F5331E1F08B}"/>
              </a:ext>
            </a:extLst>
          </p:cNvPr>
          <p:cNvSpPr>
            <a:spLocks noGrp="1"/>
          </p:cNvSpPr>
          <p:nvPr>
            <p:ph type="title"/>
          </p:nvPr>
        </p:nvSpPr>
        <p:spPr/>
        <p:txBody>
          <a:bodyPr/>
          <a:lstStyle/>
          <a:p>
            <a:r>
              <a:rPr lang="en-GB" dirty="0"/>
              <a:t>Storage</a:t>
            </a:r>
          </a:p>
        </p:txBody>
      </p:sp>
      <p:sp>
        <p:nvSpPr>
          <p:cNvPr id="3" name="Content Placeholder 2">
            <a:extLst>
              <a:ext uri="{FF2B5EF4-FFF2-40B4-BE49-F238E27FC236}">
                <a16:creationId xmlns:a16="http://schemas.microsoft.com/office/drawing/2014/main" id="{B606E432-F4F6-37A9-B771-E1075456948C}"/>
              </a:ext>
            </a:extLst>
          </p:cNvPr>
          <p:cNvSpPr>
            <a:spLocks noGrp="1"/>
          </p:cNvSpPr>
          <p:nvPr>
            <p:ph idx="1"/>
          </p:nvPr>
        </p:nvSpPr>
        <p:spPr/>
        <p:txBody>
          <a:bodyPr/>
          <a:lstStyle/>
          <a:p>
            <a:r>
              <a:rPr lang="en-US" dirty="0"/>
              <a:t>The ACER text fully implements the Expert Group on Storage’s recommendations.</a:t>
            </a:r>
          </a:p>
          <a:p>
            <a:r>
              <a:rPr lang="en-US" dirty="0"/>
              <a:t>Storage is just treated as part of the PGM, but with additional requirements for responding to emergency underfrequency conditions.</a:t>
            </a:r>
          </a:p>
          <a:p>
            <a:r>
              <a:rPr lang="en-US" dirty="0"/>
              <a:t>The proposed LFSM-U response is subtly different from that in the GB Grid Code – so may be a dilemma for G99 to chose which to follow.  Probably the GB Grid Code as the characteristic is probably just another software selection for the </a:t>
            </a:r>
            <a:r>
              <a:rPr lang="en-US"/>
              <a:t>GB market.</a:t>
            </a:r>
            <a:endParaRPr lang="en-US" dirty="0"/>
          </a:p>
          <a:p>
            <a:endParaRPr lang="en-GB" dirty="0"/>
          </a:p>
        </p:txBody>
      </p:sp>
      <p:sp>
        <p:nvSpPr>
          <p:cNvPr id="4" name="Slide Number Placeholder 3">
            <a:extLst>
              <a:ext uri="{FF2B5EF4-FFF2-40B4-BE49-F238E27FC236}">
                <a16:creationId xmlns:a16="http://schemas.microsoft.com/office/drawing/2014/main" id="{542FBBE1-8D3C-47D6-8322-5530685D9C17}"/>
              </a:ext>
            </a:extLst>
          </p:cNvPr>
          <p:cNvSpPr>
            <a:spLocks noGrp="1"/>
          </p:cNvSpPr>
          <p:nvPr>
            <p:ph type="sldNum" sz="quarter" idx="12"/>
          </p:nvPr>
        </p:nvSpPr>
        <p:spPr/>
        <p:txBody>
          <a:bodyPr/>
          <a:lstStyle/>
          <a:p>
            <a:fld id="{98FF217E-B86F-EA42-9607-BE163228A213}" type="slidenum">
              <a:rPr lang="en-GB" smtClean="0"/>
              <a:pPr/>
              <a:t>39</a:t>
            </a:fld>
            <a:endParaRPr lang="en-GB"/>
          </a:p>
        </p:txBody>
      </p:sp>
    </p:spTree>
    <p:extLst>
      <p:ext uri="{BB962C8B-B14F-4D97-AF65-F5344CB8AC3E}">
        <p14:creationId xmlns:p14="http://schemas.microsoft.com/office/powerpoint/2010/main" val="24085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AC0F-5567-D784-AF35-1526B64C4F51}"/>
              </a:ext>
            </a:extLst>
          </p:cNvPr>
          <p:cNvSpPr>
            <a:spLocks noGrp="1"/>
          </p:cNvSpPr>
          <p:nvPr>
            <p:ph type="ctrTitle"/>
          </p:nvPr>
        </p:nvSpPr>
        <p:spPr/>
        <p:txBody>
          <a:bodyPr/>
          <a:lstStyle/>
          <a:p>
            <a:r>
              <a:rPr lang="en-GB" dirty="0"/>
              <a:t>Actions from previous meeting</a:t>
            </a:r>
          </a:p>
        </p:txBody>
      </p:sp>
      <p:sp>
        <p:nvSpPr>
          <p:cNvPr id="3" name="Slide Number Placeholder 2">
            <a:extLst>
              <a:ext uri="{FF2B5EF4-FFF2-40B4-BE49-F238E27FC236}">
                <a16:creationId xmlns:a16="http://schemas.microsoft.com/office/drawing/2014/main" id="{7B0C0016-86E4-B405-E7DA-865038F52301}"/>
              </a:ext>
            </a:extLst>
          </p:cNvPr>
          <p:cNvSpPr>
            <a:spLocks noGrp="1"/>
          </p:cNvSpPr>
          <p:nvPr>
            <p:ph type="sldNum" sz="quarter" idx="12"/>
          </p:nvPr>
        </p:nvSpPr>
        <p:spPr/>
        <p:txBody>
          <a:bodyPr/>
          <a:lstStyle/>
          <a:p>
            <a:fld id="{98FF217E-B86F-EA42-9607-BE163228A213}" type="slidenum">
              <a:rPr lang="en-GB" smtClean="0"/>
              <a:t>4</a:t>
            </a:fld>
            <a:endParaRPr lang="en-GB"/>
          </a:p>
        </p:txBody>
      </p:sp>
    </p:spTree>
    <p:extLst>
      <p:ext uri="{BB962C8B-B14F-4D97-AF65-F5344CB8AC3E}">
        <p14:creationId xmlns:p14="http://schemas.microsoft.com/office/powerpoint/2010/main" val="136918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5669-9745-47CF-8C8E-2843BCC3C0DA}"/>
              </a:ext>
            </a:extLst>
          </p:cNvPr>
          <p:cNvSpPr>
            <a:spLocks noGrp="1"/>
          </p:cNvSpPr>
          <p:nvPr>
            <p:ph type="ctrTitle"/>
          </p:nvPr>
        </p:nvSpPr>
        <p:spPr/>
        <p:txBody>
          <a:bodyPr/>
          <a:lstStyle/>
          <a:p>
            <a:r>
              <a:rPr lang="en-GB" dirty="0"/>
              <a:t>AOB and next meeting</a:t>
            </a:r>
          </a:p>
        </p:txBody>
      </p:sp>
      <p:sp>
        <p:nvSpPr>
          <p:cNvPr id="3" name="Slide Number Placeholder 2">
            <a:extLst>
              <a:ext uri="{FF2B5EF4-FFF2-40B4-BE49-F238E27FC236}">
                <a16:creationId xmlns:a16="http://schemas.microsoft.com/office/drawing/2014/main" id="{00AF91A9-E3C1-409F-94C0-BD52B3A1523D}"/>
              </a:ext>
            </a:extLst>
          </p:cNvPr>
          <p:cNvSpPr>
            <a:spLocks noGrp="1"/>
          </p:cNvSpPr>
          <p:nvPr>
            <p:ph type="sldNum" sz="quarter" idx="12"/>
          </p:nvPr>
        </p:nvSpPr>
        <p:spPr/>
        <p:txBody>
          <a:bodyPr/>
          <a:lstStyle/>
          <a:p>
            <a:fld id="{98FF217E-B86F-EA42-9607-BE163228A213}" type="slidenum">
              <a:rPr lang="en-GB" smtClean="0"/>
              <a:t>40</a:t>
            </a:fld>
            <a:endParaRPr lang="en-GB"/>
          </a:p>
        </p:txBody>
      </p:sp>
    </p:spTree>
    <p:extLst>
      <p:ext uri="{BB962C8B-B14F-4D97-AF65-F5344CB8AC3E}">
        <p14:creationId xmlns:p14="http://schemas.microsoft.com/office/powerpoint/2010/main" val="3381754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1C69-E016-64AD-59ED-0E4CF7D0BE7A}"/>
              </a:ext>
            </a:extLst>
          </p:cNvPr>
          <p:cNvSpPr>
            <a:spLocks noGrp="1"/>
          </p:cNvSpPr>
          <p:nvPr>
            <p:ph type="ctrTitle"/>
          </p:nvPr>
        </p:nvSpPr>
        <p:spPr/>
        <p:txBody>
          <a:bodyPr/>
          <a:lstStyle/>
          <a:p>
            <a:r>
              <a:rPr lang="en-GB" dirty="0"/>
              <a:t>Appendix – historic Forum issues</a:t>
            </a:r>
          </a:p>
        </p:txBody>
      </p:sp>
      <p:sp>
        <p:nvSpPr>
          <p:cNvPr id="3" name="Slide Number Placeholder 2">
            <a:extLst>
              <a:ext uri="{FF2B5EF4-FFF2-40B4-BE49-F238E27FC236}">
                <a16:creationId xmlns:a16="http://schemas.microsoft.com/office/drawing/2014/main" id="{54308771-29AF-9A83-CFF8-0B1930AD64CC}"/>
              </a:ext>
            </a:extLst>
          </p:cNvPr>
          <p:cNvSpPr>
            <a:spLocks noGrp="1"/>
          </p:cNvSpPr>
          <p:nvPr>
            <p:ph type="sldNum" sz="quarter" idx="12"/>
          </p:nvPr>
        </p:nvSpPr>
        <p:spPr/>
        <p:txBody>
          <a:bodyPr/>
          <a:lstStyle/>
          <a:p>
            <a:fld id="{98FF217E-B86F-EA42-9607-BE163228A213}" type="slidenum">
              <a:rPr lang="en-GB" smtClean="0"/>
              <a:t>41</a:t>
            </a:fld>
            <a:endParaRPr lang="en-GB"/>
          </a:p>
        </p:txBody>
      </p:sp>
    </p:spTree>
    <p:extLst>
      <p:ext uri="{BB962C8B-B14F-4D97-AF65-F5344CB8AC3E}">
        <p14:creationId xmlns:p14="http://schemas.microsoft.com/office/powerpoint/2010/main" val="3403310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1</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42</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4274185"/>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A common issue that keeps coming up is Registered Capacity vs design install and grid agreements.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 have a specific case where the G99 and connection agreement is for 9MW, the developer undersized the inverters slightly. So it can only produce 8.5MW ( in round numbers) whilst operating in the 0.95 lag/lead range. This is what is shown when we do the G99 study, and we noted this shortfall.</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So the question arises, of what happens to the site now and what can it do. Specifically,</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1) Is it’s new official RC 9MW or 8.5MW ie do they retain their original agreed capacity, or is this list back to the DNO? This is a common sticking point, taking the above example it cannot meet the 9MW required, but they may upgrade an inverter later to give them more MVAr headroom and it could then operate at 9MW.</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21590">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2) If the DNO doesn’t want/need them to operate across the 0.95 lag/lead range can they then operate at 9MW active power and say unity or 0.98pf. In this case they are producing their official R, but their system design does not meet the required G99 standard for a 9MW site.</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This is an issue that does re-appear from time to time.  We have attempted to deal with it in the past in issues 40, 80 and 83.</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We went through it with slides at the 7 June 2022 DER TF.  DNOs have summarized how they specify maximum capacities and power factors in their connexion agreements.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 We propose that we incorporate the material from the 7 June  2022 meeting into the next version of the DG guides</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883780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2 – in progress</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43</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359232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113</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P28 has the usual classifications of frequent events, infrequent events (4 per month) and very infrequent events  (1 per 3 month)…. what should we be assessing a storage system performing a dynamic containment service as?</a:t>
                      </a:r>
                    </a:p>
                    <a:p>
                      <a:pPr marL="0" indent="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The UK grid is reasonably stable, at the moment, but with more conventional plant dropping out, the power swings are going to get a bit more sever, and the DC type services will be getting worked more often. Classing it as a very infrequent event probably isn’t realistic, but what about infrequent events? I could see that it is possible that you could get to around the 4 events per month, although probably not at the full power swing.</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is a good point, and one that probably would benefit from a consistent consideration by DNOs.</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It might be sensible to base the frequency on the observed incidence of frequency excursions, over the last 18 months say, that trigger a specific level of response from such services.  The response level might be set locally, and the P28 “frequency of event” set by the historic track of frequency excursions triggering that level of response.  This can be calculated from the information NGESO publish monthly.</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should be picked up as part of ongoing work to develop a common approach to BESSs between the DNOs.  </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However, note that in the BESS discussions on 18/11 it was pointed out that the 3% limit essentially applies at any time once the transients have died away, so for BESS power swings the 3% probably applies in all cases, irrespective of frequency of event.</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89977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3 – in progress</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44</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433908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7144947">
                  <a:extLst>
                    <a:ext uri="{9D8B030D-6E8A-4147-A177-3AD203B41FA5}">
                      <a16:colId xmlns:a16="http://schemas.microsoft.com/office/drawing/2014/main" val="3713780737"/>
                    </a:ext>
                  </a:extLst>
                </a:gridCol>
                <a:gridCol w="3172214">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114</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We have concerns relating the voltage step change for Battery Energy Storage Systems (BESS) when the systems are designated for fast frequency response.  A number of network operators define step change to be full declared export to full declared import for real power P and for reactive power Q.  The FFR contracts do not have a contracted obligation to reverse the direction of reactive power flow and no obligation to match the fast MW response with a MVAr response.  When importing, there is no obligation to operate at a particular power factor only to operate within a +/-0.95 range.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If a full MW ramp has occurred, it is reasonable to assume the system is under stress.  To reverse Q at this point would be the worst of all strategies at it would exacerbate the stress of the system by introducing an unnecessary voltage step.  It is likely that EFR or FFR BESS is located at a point with a high X/R ratio (close to a BSP or GSP).  Therefore a unit change in Q would have at least 10x the impact on at the voltage step that of a unit change in P.  This Q reversal condition appears to be based on a false assumption about the default </a:t>
                      </a:r>
                      <a:r>
                        <a:rPr lang="en-US" sz="1100" b="0" i="0" u="none" strike="noStrike" dirty="0" err="1">
                          <a:effectLst/>
                          <a:latin typeface="Arial" panose="020B0604020202020204" pitchFamily="34" charset="0"/>
                        </a:rPr>
                        <a:t>behaviour</a:t>
                      </a:r>
                      <a:r>
                        <a:rPr lang="en-US" sz="1100" b="0" i="0" u="none" strike="noStrike" dirty="0">
                          <a:effectLst/>
                          <a:latin typeface="Arial" panose="020B0604020202020204" pitchFamily="34" charset="0"/>
                        </a:rPr>
                        <a:t> of inverters under FFR.  We believe it is a matter for the customer to demonstrate through simulation the voltage step change under power reversal.  It is a matter for the customer to produce a reactive power strategy that meets the constraints of the D Code and the connection offer. Confirmation of the simulation can be done via commissioning tests with frequency injection for smaller steps.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imposition of this requirement distorts the market by essentially limiting the capacity of a BESS scheme to around half the capacity of other technologies thus creating hidden barrier to the penetration of the technology.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customer should demonstrate how they meet the voltage step change challenge through modelling and if necessary to verify through commissioning demonstration, not for the network operator to impose a control philosophy.</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picked up in the BESS sessions</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2510343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a:xfrm>
            <a:off x="720000" y="261874"/>
            <a:ext cx="9000000" cy="936000"/>
          </a:xfrm>
        </p:spPr>
        <p:txBody>
          <a:bodyPr/>
          <a:lstStyle/>
          <a:p>
            <a:r>
              <a:rPr lang="en-GB" dirty="0"/>
              <a:t>Outstanding Issues – 4 – in progress</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45</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456840" cy="4396740"/>
        </p:xfrm>
        <a:graphic>
          <a:graphicData uri="http://schemas.openxmlformats.org/drawingml/2006/table">
            <a:tbl>
              <a:tblPr firstRow="1" bandRow="1">
                <a:tableStyleId>{1E171933-4619-4E11-9A3F-F7608DF75F80}</a:tableStyleId>
              </a:tblPr>
              <a:tblGrid>
                <a:gridCol w="675843">
                  <a:extLst>
                    <a:ext uri="{9D8B030D-6E8A-4147-A177-3AD203B41FA5}">
                      <a16:colId xmlns:a16="http://schemas.microsoft.com/office/drawing/2014/main" val="1036516743"/>
                    </a:ext>
                  </a:extLst>
                </a:gridCol>
                <a:gridCol w="3399523">
                  <a:extLst>
                    <a:ext uri="{9D8B030D-6E8A-4147-A177-3AD203B41FA5}">
                      <a16:colId xmlns:a16="http://schemas.microsoft.com/office/drawing/2014/main" val="3070091812"/>
                    </a:ext>
                  </a:extLst>
                </a:gridCol>
                <a:gridCol w="6381474">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Draft response</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200" b="0" u="none" strike="noStrike" kern="1200" dirty="0">
                          <a:solidFill>
                            <a:schemeClr val="tx1"/>
                          </a:solidFill>
                          <a:effectLst/>
                        </a:rPr>
                        <a:t>117</a:t>
                      </a:r>
                      <a:endParaRPr lang="en-GB" sz="12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Need of Effective date: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Even though the current amendment is classified as minor changes there are significant changes that would require time for manufacturers to update their PGMs to comply with recent requirements. Ex one of those is the Cyber security requirement.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For changes like these that would require identifying and implement a solution to an already compliant machine would take significant time/cost. Hence any requirements that would require modification of existing hardware/software design would require an effective date from the current release (a minimum of 6 months is recommended) to enable the manufacturer to be compliant with up-to-date requirements. Currently, the exception is applicable only for certain technologies but is required to be made for all technologies.  Please be mindful that it would take manufacturers some time to find an effective solution and to prove compliance.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US" sz="1050" b="0" u="none" strike="noStrike" kern="1200" dirty="0">
                          <a:solidFill>
                            <a:schemeClr val="tx1"/>
                          </a:solidFill>
                          <a:effectLst/>
                        </a:rPr>
                        <a:t>We agree that any change of requirements will generally need a period before compliance is required to allow manufacturers and others to accommodate the new requirements.  As you are probably aware the recent modification to introduce new requirements for storage built in a 12 month period for manufactures and developers to implement any required changes before compliance is required.  It might be that this is what you have in mind when you refer to the exception in your last sentence?</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We do not believe that there are any changes that we have classified as minor in the most recent amendment that impose any new compliance requirements on manufacturers or developers.  </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Even without a specific formal implementation period, manufacturers do have significant warning of even the minor changes.  They are all discussed at the DER Technical Forum, often over more than one meeting, and are </a:t>
                      </a:r>
                      <a:r>
                        <a:rPr lang="en-US" sz="1050" b="0" u="none" strike="noStrike" kern="1200" dirty="0" err="1">
                          <a:solidFill>
                            <a:schemeClr val="tx1"/>
                          </a:solidFill>
                          <a:effectLst/>
                        </a:rPr>
                        <a:t>summarised</a:t>
                      </a:r>
                      <a:r>
                        <a:rPr lang="en-US" sz="1050" b="0" u="none" strike="noStrike" kern="1200" dirty="0">
                          <a:solidFill>
                            <a:schemeClr val="tx1"/>
                          </a:solidFill>
                          <a:effectLst/>
                        </a:rPr>
                        <a:t> in the slides for the Forum which are published.  The changes are formally consulted on, providing both an opportunity to absorb the proposed changes, to assimilate the implications, and provide a response or challenge to the proposals.  There is then a further period, usually a couple of months, before the modification is approved by the regulator and published.</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In regard of the new references for cybersecurity, there is no new specific performance or compliance requirements added at this time, simply an expectation that manufacturers will be applying industry good practices, as well as standards that manufacturers should already be working to, or adapting to.  It might be that the requirements </a:t>
                      </a:r>
                      <a:r>
                        <a:rPr lang="en-US" sz="1050" b="0" u="none" strike="noStrike" kern="1200" dirty="0">
                          <a:solidFill>
                            <a:schemeClr val="tx1"/>
                          </a:solidFill>
                          <a:effectLst/>
                          <a:latin typeface="+mn-lt"/>
                          <a:ea typeface="+mn-ea"/>
                          <a:cs typeface="+mn-cs"/>
                        </a:rPr>
                        <a:t>of the network licensees, as provider of critical national infrastructure, do become more specific in the future, but we recognize this is a developing area and we are initially seeking to apply guidance and a light touch. </a:t>
                      </a:r>
                      <a:r>
                        <a:rPr lang="en-US" sz="1050" b="0" u="none" strike="noStrike" kern="1200" noProof="0" dirty="0">
                          <a:solidFill>
                            <a:schemeClr val="tx1"/>
                          </a:solidFill>
                          <a:effectLst/>
                          <a:latin typeface="+mn-lt"/>
                          <a:ea typeface="+mn-ea"/>
                          <a:cs typeface="+mn-cs"/>
                        </a:rPr>
                        <a:t>In conjunction with BEIS ENA has produced guidance for </a:t>
                      </a:r>
                      <a:r>
                        <a:rPr lang="en-GB" sz="1050" b="0" u="none" strike="noStrike" kern="1200" noProof="0" dirty="0">
                          <a:solidFill>
                            <a:schemeClr val="tx1"/>
                          </a:solidFill>
                          <a:effectLst/>
                          <a:latin typeface="+mn-lt"/>
                          <a:ea typeface="+mn-ea"/>
                          <a:cs typeface="+mn-cs"/>
                        </a:rPr>
                        <a:t>Distributed energy resources (DER) cyber security connection </a:t>
                      </a:r>
                      <a:r>
                        <a:rPr lang="en-US" sz="1050" b="0" u="none" strike="noStrike" kern="1200" noProof="0" dirty="0">
                          <a:solidFill>
                            <a:schemeClr val="tx1"/>
                          </a:solidFill>
                          <a:effectLst/>
                          <a:latin typeface="+mn-lt"/>
                          <a:ea typeface="+mn-ea"/>
                          <a:cs typeface="+mn-cs"/>
                        </a:rPr>
                        <a:t>at </a:t>
                      </a:r>
                      <a:r>
                        <a:rPr lang="en-US" sz="1050" b="0" u="none" strike="noStrike" kern="1200" noProof="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https://www.energynetworks.org/operating-the-networks/managing-cyber-security</a:t>
                      </a:r>
                      <a:r>
                        <a:rPr lang="en-US" sz="1050" b="0" u="none" strike="noStrike" kern="1200" noProof="0" dirty="0">
                          <a:solidFill>
                            <a:schemeClr val="tx1"/>
                          </a:solidFill>
                          <a:effectLst/>
                          <a:latin typeface="+mn-lt"/>
                          <a:ea typeface="+mn-ea"/>
                          <a:cs typeface="+mn-cs"/>
                        </a:rPr>
                        <a:t>.</a:t>
                      </a:r>
                      <a:endParaRPr lang="en-US" sz="1050" b="0" u="none" strike="noStrike" kern="1200" dirty="0">
                        <a:solidFill>
                          <a:schemeClr val="tx1"/>
                        </a:solidFill>
                        <a:effectLst/>
                        <a:latin typeface="+mn-lt"/>
                        <a:ea typeface="+mn-ea"/>
                        <a:cs typeface="+mn-cs"/>
                      </a:endParaRPr>
                    </a:p>
                    <a:p>
                      <a:pPr marL="0" algn="l" defTabSz="914400" rtl="0" eaLnBrk="1" fontAlgn="t" latinLnBrk="0" hangingPunct="1">
                        <a:spcBef>
                          <a:spcPts val="0"/>
                        </a:spcBef>
                        <a:spcAft>
                          <a:spcPts val="500"/>
                        </a:spcAft>
                      </a:pPr>
                      <a:r>
                        <a:rPr lang="en-US" sz="1050" b="0" u="none" strike="noStrike" kern="1200" dirty="0">
                          <a:solidFill>
                            <a:schemeClr val="tx1"/>
                          </a:solidFill>
                          <a:effectLst/>
                        </a:rPr>
                        <a:t>However we do note your concern over the most recent change and we will be happy to discuss any points relating to them, or modifications to ENA documents more generally.</a:t>
                      </a:r>
                      <a:endParaRPr lang="en-GB" sz="1050" b="0" u="none" strike="noStrike" kern="1200" dirty="0">
                        <a:solidFill>
                          <a:schemeClr val="tx1"/>
                        </a:solidFill>
                        <a:effectLst/>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72755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5 – in progress</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46</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398272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382593">
                  <a:extLst>
                    <a:ext uri="{9D8B030D-6E8A-4147-A177-3AD203B41FA5}">
                      <a16:colId xmlns:a16="http://schemas.microsoft.com/office/drawing/2014/main" val="3070091812"/>
                    </a:ext>
                  </a:extLst>
                </a:gridCol>
                <a:gridCol w="6036491">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Minor corrections in G99</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It is proposed to replace all "electricity storage devices" with "Energy storage devices". Currently, all the devices store the electricity in alternative energy form not as electric/charge form directly.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Clarification on which requirements apply for Energy storage devices. As the word is included in synchronous machine and power pack modules. Synchronous machine working is limited by the machine's ability to fulfill grid codes, but convertor-based devices can be altered to fulfill stringent requirements due to electronic capability. Hence for devices that employing different technologies, it is recommended to keep the requirements separately and not to mix them.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Clarity on what is the acceptable minimum level of cyber security required at the power generating module. Is it required for the power gen and the power generating control system components to be at the same security level as the facility and the ENA network? </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G99 is a network oriented documented and as such it is blind to the storage medium.  From the network perspective storage consumes electricity when charging, and produces electricity when discharging – ie a flow of electricity in and out.  Energy storage includes heat storage, and electric vehicles, where the final output is heat and mechanical energy respectively, not electricity.</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 wording of the synchronous power generating module has been chosen deliberately to cater for technologies such as compressed air storage where the same synchronous machine is used for compression and expansion.  In all cases the power generating module has to meet all the requirements for that technology, irrespective of how it is constituted.</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There are no specific requirements in G99 or G98 in relation to cybersecurity; only a general obligation to manage cyber risks appropriately.</a:t>
                      </a:r>
                    </a:p>
                    <a:p>
                      <a:pPr marL="0" algn="l" defTabSz="914400" rtl="0" eaLnBrk="1" fontAlgn="t" latinLnBrk="0" hangingPunct="1">
                        <a:spcBef>
                          <a:spcPts val="0"/>
                        </a:spcBef>
                        <a:spcAft>
                          <a:spcPts val="50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2512299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5 continued.</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47</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446278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803507">
                  <a:extLst>
                    <a:ext uri="{9D8B030D-6E8A-4147-A177-3AD203B41FA5}">
                      <a16:colId xmlns:a16="http://schemas.microsoft.com/office/drawing/2014/main" val="3070091812"/>
                    </a:ext>
                  </a:extLst>
                </a:gridCol>
                <a:gridCol w="5615577">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228600" indent="-228600" algn="l" defTabSz="914400" rtl="0" eaLnBrk="1" fontAlgn="t" latinLnBrk="0" hangingPunct="1">
                        <a:spcBef>
                          <a:spcPts val="0"/>
                        </a:spcBef>
                        <a:spcAft>
                          <a:spcPts val="0"/>
                        </a:spcAft>
                        <a:buFont typeface="+mj-lt"/>
                        <a:buAutoNum type="alphaLcParenR" startAt="4"/>
                      </a:pPr>
                      <a:r>
                        <a:rPr lang="en-US" sz="1050" b="0" u="none" strike="noStrike" kern="1200" dirty="0">
                          <a:solidFill>
                            <a:schemeClr val="tx1"/>
                          </a:solidFill>
                          <a:effectLst/>
                        </a:rPr>
                        <a:t>Gas turbine can work independent of Heat recovery system and might start working before HR blocks starts. Hence recommended to show as two different modules instead of one. As once synchronized, it is possible for GT to run independently from the HR block.</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228600" indent="-228600" algn="l" defTabSz="914400" rtl="0" eaLnBrk="1" fontAlgn="t" latinLnBrk="0" hangingPunct="1">
                        <a:spcBef>
                          <a:spcPts val="0"/>
                        </a:spcBef>
                        <a:spcAft>
                          <a:spcPts val="0"/>
                        </a:spcAft>
                        <a:buFont typeface="+mj-lt"/>
                        <a:buAutoNum type="alphaLcParenR" startAt="5"/>
                      </a:pPr>
                      <a:r>
                        <a:rPr lang="en-US" sz="1050" b="0" u="none" strike="noStrike" kern="1200" dirty="0">
                          <a:solidFill>
                            <a:schemeClr val="tx1"/>
                          </a:solidFill>
                          <a:effectLst/>
                        </a:rPr>
                        <a:t>Modification of synchronous power generating module definition: recommend to remove energy storage device unless it is a flywheel like device that would be used as power generating device (ex. Mechanical UPS system - rotary UPS) but these devices are least used against grid as it supports power backup for short duration and just a load on grid until the grid fails.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lvl="0" indent="-228600">
                        <a:buFont typeface="+mj-lt"/>
                        <a:buAutoNum type="alphaLcParenR" startAt="4"/>
                      </a:pPr>
                      <a:r>
                        <a:rPr lang="en-GB" sz="1050" kern="1200" dirty="0">
                          <a:solidFill>
                            <a:schemeClr val="dk1"/>
                          </a:solidFill>
                          <a:effectLst/>
                          <a:latin typeface="+mn-lt"/>
                          <a:ea typeface="+mn-ea"/>
                          <a:cs typeface="+mn-cs"/>
                        </a:rPr>
                        <a:t>Figure 4.1a shows a single power generating module comprising two separate power generating units. Whilst it is true that the gas turbine unit can be run independently, it is assumed that the steam turbine cannot.  If the steam turbine were capable of independent operation then there would indeed be two separate synchronous PGMs.  However as the steam turbine (a) cannot run independently and (b) normally runs in tandem with the gas turbine, the two units comprise a single SPGM.</a:t>
                      </a: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indent="-228600">
                        <a:buFont typeface="+mj-lt"/>
                        <a:buAutoNum type="alphaLcParenR" startAt="4"/>
                      </a:pPr>
                      <a:r>
                        <a:rPr lang="en-GB" sz="1050" kern="1200" dirty="0">
                          <a:solidFill>
                            <a:schemeClr val="dk1"/>
                          </a:solidFill>
                          <a:effectLst/>
                          <a:latin typeface="+mn-lt"/>
                          <a:ea typeface="+mn-ea"/>
                          <a:cs typeface="+mn-cs"/>
                        </a:rPr>
                        <a:t>As per (a) above the definition caters for technologies such as hydro pumped storage and compressed air storage.  Short term energy storage devices such as flywheels, DRUPs etc are specifically excluded from G99 – see section 7.1.2: </a:t>
                      </a:r>
                    </a:p>
                    <a:p>
                      <a:pPr marL="228600" indent="-228600">
                        <a:buFont typeface="+mj-lt"/>
                        <a:buAutoNum type="alphaLcParenR" startAt="4"/>
                      </a:pPr>
                      <a:endParaRPr lang="en-GB" sz="1050" kern="1200" dirty="0">
                        <a:solidFill>
                          <a:schemeClr val="dk1"/>
                        </a:solidFill>
                        <a:effectLst/>
                        <a:latin typeface="+mn-lt"/>
                        <a:ea typeface="+mn-ea"/>
                        <a:cs typeface="+mn-cs"/>
                      </a:endParaRPr>
                    </a:p>
                    <a:p>
                      <a:pPr marL="457200" lvl="1" indent="0">
                        <a:buFont typeface="+mj-lt"/>
                        <a:buNone/>
                      </a:pPr>
                      <a:r>
                        <a:rPr lang="en-GB" sz="1050" kern="1200" dirty="0">
                          <a:solidFill>
                            <a:schemeClr val="dk1"/>
                          </a:solidFill>
                          <a:effectLst/>
                          <a:latin typeface="+mn-lt"/>
                          <a:ea typeface="+mn-ea"/>
                          <a:cs typeface="+mn-cs"/>
                        </a:rPr>
                        <a:t>“</a:t>
                      </a:r>
                      <a:r>
                        <a:rPr lang="en-GB" sz="1050" i="1" kern="1200" dirty="0">
                          <a:solidFill>
                            <a:schemeClr val="dk1"/>
                          </a:solidFill>
                          <a:effectLst/>
                          <a:latin typeface="+mn-lt"/>
                          <a:ea typeface="+mn-ea"/>
                          <a:cs typeface="+mn-cs"/>
                        </a:rPr>
                        <a:t>Equipment other than </a:t>
                      </a:r>
                      <a:r>
                        <a:rPr lang="en-GB" sz="1050" b="1" i="1" kern="1200" dirty="0">
                          <a:solidFill>
                            <a:schemeClr val="dk1"/>
                          </a:solidFill>
                          <a:effectLst/>
                          <a:latin typeface="+mn-lt"/>
                          <a:ea typeface="+mn-ea"/>
                          <a:cs typeface="+mn-cs"/>
                        </a:rPr>
                        <a:t>Generating Units</a:t>
                      </a:r>
                      <a:r>
                        <a:rPr lang="en-GB" sz="1050" i="1" kern="1200" dirty="0">
                          <a:solidFill>
                            <a:schemeClr val="dk1"/>
                          </a:solidFill>
                          <a:effectLst/>
                          <a:latin typeface="+mn-lt"/>
                          <a:ea typeface="+mn-ea"/>
                          <a:cs typeface="+mn-cs"/>
                        </a:rPr>
                        <a:t> (eg traction loads, lift motors etc) may act as a short term source of energy, and inject electrical energy into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when they operate in a regenerative mode. In general EREC G99 will not apply as there will be no need to make any specific design accommodation for such equipment as it is unlikely that they will support any possible power island for a significant length of time. Where such equipment can act as a source of electrical energy for more than a few seconds (say typically 20 s), the </a:t>
                      </a:r>
                      <a:r>
                        <a:rPr lang="en-GB" sz="1050" b="1" i="1" kern="1200" dirty="0">
                          <a:solidFill>
                            <a:schemeClr val="dk1"/>
                          </a:solidFill>
                          <a:effectLst/>
                          <a:latin typeface="+mn-lt"/>
                          <a:ea typeface="+mn-ea"/>
                          <a:cs typeface="+mn-cs"/>
                        </a:rPr>
                        <a:t>DNO</a:t>
                      </a:r>
                      <a:r>
                        <a:rPr lang="en-GB" sz="1050" i="1" kern="1200" dirty="0">
                          <a:solidFill>
                            <a:schemeClr val="dk1"/>
                          </a:solidFill>
                          <a:effectLst/>
                          <a:latin typeface="+mn-lt"/>
                          <a:ea typeface="+mn-ea"/>
                          <a:cs typeface="+mn-cs"/>
                        </a:rPr>
                        <a:t> will advise the </a:t>
                      </a:r>
                      <a:r>
                        <a:rPr lang="en-GB" sz="1050" b="1" i="1" kern="1200" dirty="0">
                          <a:solidFill>
                            <a:schemeClr val="dk1"/>
                          </a:solidFill>
                          <a:effectLst/>
                          <a:latin typeface="+mn-lt"/>
                          <a:ea typeface="+mn-ea"/>
                          <a:cs typeface="+mn-cs"/>
                        </a:rPr>
                        <a:t>Customer</a:t>
                      </a:r>
                      <a:r>
                        <a:rPr lang="en-GB" sz="1050" i="1" kern="1200" dirty="0">
                          <a:solidFill>
                            <a:schemeClr val="dk1"/>
                          </a:solidFill>
                          <a:effectLst/>
                          <a:latin typeface="+mn-lt"/>
                          <a:ea typeface="+mn-ea"/>
                          <a:cs typeface="+mn-cs"/>
                        </a:rPr>
                        <a:t> if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requires any special consideration such as reverse power protection on a case by case basis</a:t>
                      </a:r>
                      <a:r>
                        <a:rPr lang="en-GB" sz="1050" kern="1200" dirty="0">
                          <a:solidFill>
                            <a:schemeClr val="dk1"/>
                          </a:solidFill>
                          <a:effectLst/>
                          <a:latin typeface="+mn-lt"/>
                          <a:ea typeface="+mn-ea"/>
                          <a:cs typeface="+mn-cs"/>
                        </a:rPr>
                        <a:t>.”</a:t>
                      </a: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pic>
        <p:nvPicPr>
          <p:cNvPr id="6" name="Picture 5">
            <a:extLst>
              <a:ext uri="{FF2B5EF4-FFF2-40B4-BE49-F238E27FC236}">
                <a16:creationId xmlns:a16="http://schemas.microsoft.com/office/drawing/2014/main" id="{D3AE3AD6-CB3C-48CD-BE87-490649C7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083" y="2817468"/>
            <a:ext cx="2771775" cy="1776095"/>
          </a:xfrm>
          <a:prstGeom prst="rect">
            <a:avLst/>
          </a:prstGeom>
        </p:spPr>
      </p:pic>
    </p:spTree>
    <p:extLst>
      <p:ext uri="{BB962C8B-B14F-4D97-AF65-F5344CB8AC3E}">
        <p14:creationId xmlns:p14="http://schemas.microsoft.com/office/powerpoint/2010/main" val="1475796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7</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48</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414096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I represent a UK water industry working group responsible for the development and maintenance of electrical specifications.  During recent work to update a specification for low voltage diesel generator sets, I was asked by the group to lobby the ENA technical committee responsible for G99 to consider relaxing the following clause in EREC G99:</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7.3.3.1 parallel operation</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627063" indent="-627063" algn="l" rtl="0" eaLnBrk="1" fontAlgn="t" latinLnBrk="0" hangingPunct="1">
                        <a:spcBef>
                          <a:spcPts val="0"/>
                        </a:spcBef>
                        <a:spcAft>
                          <a:spcPts val="0"/>
                        </a:spcAft>
                      </a:pPr>
                      <a:r>
                        <a:rPr lang="en-US" sz="1200" b="0" i="0" u="none" strike="noStrike" dirty="0">
                          <a:effectLst/>
                          <a:latin typeface="Arial" panose="020B0604020202020204" pitchFamily="34" charset="0"/>
                        </a:rPr>
                        <a:t>7.3.3.1	The Power Generating Module may be permitted to operate in parallel with the Distribution Network for no more than 5 minutes in any month, and no more frequently than once per week. If the duration of parallel connection exceeds this period, or this frequency, then the Power Generating Module shall be considered as if it is, or can be, operated in long-term parallel operation mode</a:t>
                      </a:r>
                      <a:r>
                        <a:rPr lang="en-US" sz="1200" b="0" i="0" u="none" strike="noStrike" dirty="0">
                          <a:solidFill>
                            <a:schemeClr val="tx1"/>
                          </a:solidFill>
                          <a:effectLst/>
                          <a:latin typeface="Arial" panose="020B0604020202020204" pitchFamily="34" charset="0"/>
                        </a:rPr>
                        <a:t>. </a:t>
                      </a:r>
                      <a:r>
                        <a:rPr lang="en-US" sz="1200" b="0" i="0" u="none" strike="noStrike" dirty="0">
                          <a:solidFill>
                            <a:schemeClr val="tx1"/>
                          </a:solidFill>
                          <a:effectLst/>
                          <a:highlight>
                            <a:srgbClr val="FFFF00"/>
                          </a:highlight>
                          <a:latin typeface="Arial" panose="020B0604020202020204" pitchFamily="34" charset="0"/>
                        </a:rPr>
                        <a:t>An alternative frequency and duration may be agreed between the DNO and the Generator taking account of particular site circumstances and Power Generating Module design</a:t>
                      </a:r>
                      <a:r>
                        <a:rPr lang="en-US" sz="1200" b="0" i="0" u="none" strike="noStrike" dirty="0">
                          <a:solidFill>
                            <a:schemeClr val="tx1"/>
                          </a:solidFill>
                          <a:effectLst/>
                          <a:latin typeface="Arial" panose="020B0604020202020204" pitchFamily="34" charset="0"/>
                        </a:rPr>
                        <a:t>. </a:t>
                      </a:r>
                      <a:r>
                        <a:rPr lang="en-US" sz="1200" b="0" i="0" u="none" strike="noStrike" dirty="0">
                          <a:effectLst/>
                          <a:latin typeface="Arial" panose="020B0604020202020204" pitchFamily="34" charset="0"/>
                        </a:rPr>
                        <a:t>An electrical time interlock should be installed to ensure that the period of parallel operation does not exceed the agreed period. The timer should be a separate device from the changeover control system such that failure of the auto changeover system will not prevent the parallel being broken.</a:t>
                      </a:r>
                    </a:p>
                    <a:p>
                      <a:pPr marL="627063" indent="-627063"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Notice that the highlighted text already allows for an agreement between the DNO and Generator to agree an appropriate testing regime, subject to there being a valid reason to do so.  An alternative would be to fit full LoM protection and address any relevant points from 7.3.3.4, in which case the PGM would be treated as LTP.</a:t>
                      </a: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reviewed as part of the next update to G99.</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2786700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8</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49</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nvGraphicFramePr>
        <p:xfrm>
          <a:off x="720000" y="1452678"/>
          <a:ext cx="11082336" cy="4326573"/>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Current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126</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Customers are still seeing very long delays for DNOs to submit a Modification Application to National Grid for the appropriate GSP. A developer accepted a scheme Sept 2020 and only had the Mod App response back August 2022 (even with pushing for a Mod App to be done with escalation). This is not an isolated experience.  </a:t>
                      </a:r>
                    </a:p>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One part of the delay occurred as the DNO informed us they are allowing customers to only fill in sections 1 -3 before receiving a distribution offer, but required customers to fill in section 4 before they were able to submit the Mod App. </a:t>
                      </a:r>
                    </a:p>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Whilst the customer UBGC represented had filled in Part 4 when the scheme was applied for, others which accepted before had not and a Mod App was further delayed, to allow customers who accepted ahead to fill in the form. This would have been 14+ months after they had initially accepted their offers.  </a:t>
                      </a:r>
                    </a:p>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If Part 4 is a requirement for a Mod App but the DNO feels comfortable making a distribution offer without part 4, can it be agreed that part 4 it is filled in within a set period, I.e. 2-3 months of acceptance to prevent further delays in Modification Applications in the future or that the Mod App is submitted based only on the information within parts 1-3. </a:t>
                      </a:r>
                      <a:endParaRPr lang="en-GB" sz="1000" dirty="0">
                        <a:solidFill>
                          <a:srgbClr val="00598E"/>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The timing of the provision of data is prescribed in DPC1 of the Distribution Code – needs review to see how this suggestion might be accommodated.</a:t>
                      </a: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Need to set up some discussions with appropriate DNO experts as soon as possible.</a:t>
                      </a:r>
                    </a:p>
                    <a:p>
                      <a:pPr marL="34925">
                        <a:lnSpc>
                          <a:spcPct val="107000"/>
                        </a:lnSpc>
                        <a:spcBef>
                          <a:spcPts val="500"/>
                        </a:spcBef>
                        <a:spcAft>
                          <a:spcPts val="500"/>
                        </a:spcAft>
                      </a:pPr>
                      <a:r>
                        <a:rPr lang="en-GB"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Following a meeting between Philip and DNO experts from NGED and Electricity North West it is suggested that Part 4 of the SAF becomes mandatory.</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46820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649C-AB5C-D91C-2900-FB7F0B32B1C8}"/>
              </a:ext>
            </a:extLst>
          </p:cNvPr>
          <p:cNvSpPr>
            <a:spLocks noGrp="1"/>
          </p:cNvSpPr>
          <p:nvPr>
            <p:ph type="title"/>
          </p:nvPr>
        </p:nvSpPr>
        <p:spPr/>
        <p:txBody>
          <a:bodyPr/>
          <a:lstStyle/>
          <a:p>
            <a:r>
              <a:rPr lang="en-GB" dirty="0"/>
              <a:t>Actions</a:t>
            </a:r>
          </a:p>
        </p:txBody>
      </p:sp>
      <p:sp>
        <p:nvSpPr>
          <p:cNvPr id="3" name="Content Placeholder 2">
            <a:extLst>
              <a:ext uri="{FF2B5EF4-FFF2-40B4-BE49-F238E27FC236}">
                <a16:creationId xmlns:a16="http://schemas.microsoft.com/office/drawing/2014/main" id="{5C84DEEC-31B0-EDF6-F0ED-7BB45F060BA5}"/>
              </a:ext>
            </a:extLst>
          </p:cNvPr>
          <p:cNvSpPr>
            <a:spLocks noGrp="1"/>
          </p:cNvSpPr>
          <p:nvPr>
            <p:ph idx="1"/>
          </p:nvPr>
        </p:nvSpPr>
        <p:spPr/>
        <p:txBody>
          <a:bodyPr/>
          <a:lstStyle/>
          <a:p>
            <a:r>
              <a:rPr lang="en-GB" dirty="0"/>
              <a:t>Circulate NGESO guidance documents:</a:t>
            </a:r>
          </a:p>
          <a:p>
            <a:pPr marL="350838" lvl="1" indent="-342900">
              <a:buFont typeface="Arial" panose="020B0604020202020204" pitchFamily="34" charset="0"/>
              <a:buChar char="•"/>
            </a:pPr>
            <a:r>
              <a:rPr lang="en-GB" dirty="0"/>
              <a:t>all are here: </a:t>
            </a:r>
            <a:r>
              <a:rPr lang="en-GB" sz="1700" dirty="0">
                <a:hlinkClick r:id="rId2"/>
              </a:rPr>
              <a:t>https://www.nationalgrideso.com/industry-information/codes/grid-code-gc/grid-code-documents</a:t>
            </a:r>
            <a:r>
              <a:rPr lang="en-GB" sz="1700" dirty="0"/>
              <a:t> </a:t>
            </a:r>
          </a:p>
          <a:p>
            <a:r>
              <a:rPr lang="en-GB" dirty="0"/>
              <a:t>NI G99 update schedule – anticipated early next year.</a:t>
            </a:r>
          </a:p>
        </p:txBody>
      </p:sp>
      <p:sp>
        <p:nvSpPr>
          <p:cNvPr id="4" name="Slide Number Placeholder 3">
            <a:extLst>
              <a:ext uri="{FF2B5EF4-FFF2-40B4-BE49-F238E27FC236}">
                <a16:creationId xmlns:a16="http://schemas.microsoft.com/office/drawing/2014/main" id="{E4390B77-BC3F-9683-79A9-445874AC51E6}"/>
              </a:ext>
            </a:extLst>
          </p:cNvPr>
          <p:cNvSpPr>
            <a:spLocks noGrp="1"/>
          </p:cNvSpPr>
          <p:nvPr>
            <p:ph type="sldNum" sz="quarter" idx="12"/>
          </p:nvPr>
        </p:nvSpPr>
        <p:spPr/>
        <p:txBody>
          <a:bodyPr/>
          <a:lstStyle/>
          <a:p>
            <a:fld id="{98FF217E-B86F-EA42-9607-BE163228A213}" type="slidenum">
              <a:rPr lang="en-GB" smtClean="0"/>
              <a:pPr/>
              <a:t>5</a:t>
            </a:fld>
            <a:endParaRPr lang="en-GB"/>
          </a:p>
        </p:txBody>
      </p:sp>
    </p:spTree>
    <p:extLst>
      <p:ext uri="{BB962C8B-B14F-4D97-AF65-F5344CB8AC3E}">
        <p14:creationId xmlns:p14="http://schemas.microsoft.com/office/powerpoint/2010/main" val="3467000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9</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50</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570149697"/>
              </p:ext>
            </p:extLst>
          </p:nvPr>
        </p:nvGraphicFramePr>
        <p:xfrm>
          <a:off x="720000" y="1452678"/>
          <a:ext cx="11082336" cy="4169410"/>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5653856">
                  <a:extLst>
                    <a:ext uri="{9D8B030D-6E8A-4147-A177-3AD203B41FA5}">
                      <a16:colId xmlns:a16="http://schemas.microsoft.com/office/drawing/2014/main" val="3713780737"/>
                    </a:ext>
                  </a:extLst>
                </a:gridCol>
                <a:gridCol w="4663305">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Current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127</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There is a requirement in ENA P28/2 (Although fairly sketchily defined) that we are supposed to consider what happens if a generator trips under full load conditions at different power factors ie 0.95 lag, unity and 0.95 lead.</a:t>
                      </a:r>
                    </a:p>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We have had a fairly large number of these sites come up that have a problem on them, and when we carry out the studies, we get a fail (ie the SVC is greater than +/-3%). When we hit this point there isn’t really much we can do to help, as the SVC results are really just a function of the MW, MVAr flow and system strength – the only option is to constrain the generator MW output if it is at a problem PF – this causes headaches for developers </a:t>
                      </a:r>
                    </a:p>
                    <a:p>
                      <a:pPr marL="21590">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Some general thoughts would be  </a:t>
                      </a:r>
                    </a:p>
                    <a:p>
                      <a:pPr marL="193040" indent="-171450">
                        <a:lnSpc>
                          <a:spcPct val="107000"/>
                        </a:lnSpc>
                        <a:spcBef>
                          <a:spcPts val="500"/>
                        </a:spcBef>
                        <a:spcAft>
                          <a:spcPts val="500"/>
                        </a:spcAft>
                        <a:buFont typeface="Arial" panose="020B0604020202020204" pitchFamily="34" charset="0"/>
                        <a:buChar char="•"/>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A generator tripping on full load conditions would be relatively unusual – although with G99 LoM protection I guess it can and does happen, so I can see why its there.</a:t>
                      </a:r>
                    </a:p>
                    <a:p>
                      <a:pPr marL="193040" indent="-171450">
                        <a:lnSpc>
                          <a:spcPct val="107000"/>
                        </a:lnSpc>
                        <a:spcBef>
                          <a:spcPts val="500"/>
                        </a:spcBef>
                        <a:spcAft>
                          <a:spcPts val="500"/>
                        </a:spcAft>
                        <a:buFont typeface="Arial" panose="020B0604020202020204" pitchFamily="34" charset="0"/>
                        <a:buChar char="•"/>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Is it really realistic to consider it against minimum (outage) fault condition?</a:t>
                      </a:r>
                    </a:p>
                    <a:p>
                      <a:pPr marL="193040" indent="-171450">
                        <a:lnSpc>
                          <a:spcPct val="107000"/>
                        </a:lnSpc>
                        <a:spcBef>
                          <a:spcPts val="500"/>
                        </a:spcBef>
                        <a:spcAft>
                          <a:spcPts val="500"/>
                        </a:spcAft>
                        <a:buFont typeface="Arial" panose="020B0604020202020204" pitchFamily="34" charset="0"/>
                        <a:buChar char="•"/>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Should the developer really be doing this and finding problems - it is such a simple assessment the DNO should really do this, and check before issuing an offer. In reality just a simple </a:t>
                      </a:r>
                      <a:r>
                        <a:rPr lang="en-US" sz="1100" dirty="0" err="1">
                          <a:solidFill>
                            <a:srgbClr val="00598E"/>
                          </a:solidFill>
                          <a:effectLst/>
                          <a:latin typeface="Arial" panose="020B0604020202020204" pitchFamily="34" charset="0"/>
                          <a:ea typeface="Times New Roman" panose="02020603050405020304" pitchFamily="18" charset="0"/>
                          <a:cs typeface="Arial" panose="020B0604020202020204" pitchFamily="34" charset="0"/>
                        </a:rPr>
                        <a:t>loadflow</a:t>
                      </a: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 of before and after. </a:t>
                      </a:r>
                    </a:p>
                    <a:p>
                      <a:pPr marL="21590">
                        <a:lnSpc>
                          <a:spcPct val="107000"/>
                        </a:lnSpc>
                        <a:spcBef>
                          <a:spcPts val="500"/>
                        </a:spcBef>
                        <a:spcAft>
                          <a:spcPts val="500"/>
                        </a:spcAft>
                      </a:pPr>
                      <a:endPar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34925">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DNOs broadly agree that the DNO should undertake these checks early in the application process. </a:t>
                      </a:r>
                    </a:p>
                    <a:p>
                      <a:pPr marL="34925">
                        <a:lnSpc>
                          <a:spcPct val="107000"/>
                        </a:lnSpc>
                        <a:spcBef>
                          <a:spcPts val="500"/>
                        </a:spcBef>
                        <a:spcAft>
                          <a:spcPts val="500"/>
                        </a:spcAft>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It is appropriate (and necessary in P28) to consider outages.</a:t>
                      </a:r>
                    </a:p>
                    <a:p>
                      <a:pPr marL="34925" marR="0" lvl="0" indent="0" algn="l" defTabSz="914400" rtl="0" eaLnBrk="1" fontAlgn="auto" latinLnBrk="0" hangingPunct="1">
                        <a:lnSpc>
                          <a:spcPct val="107000"/>
                        </a:lnSpc>
                        <a:spcBef>
                          <a:spcPts val="500"/>
                        </a:spcBef>
                        <a:spcAft>
                          <a:spcPts val="500"/>
                        </a:spcAft>
                        <a:buClrTx/>
                        <a:buSzTx/>
                        <a:buFontTx/>
                        <a:buNone/>
                        <a:tabLst/>
                        <a:defRPr/>
                      </a:pPr>
                      <a:r>
                        <a:rPr lang="en-US" sz="11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To be investigated further as part of the refinement of BESS processes.</a:t>
                      </a: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249671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ACDD-F9A0-7690-0260-EB105F6D3D6C}"/>
              </a:ext>
            </a:extLst>
          </p:cNvPr>
          <p:cNvSpPr>
            <a:spLocks noGrp="1"/>
          </p:cNvSpPr>
          <p:nvPr>
            <p:ph type="ctrTitle"/>
          </p:nvPr>
        </p:nvSpPr>
        <p:spPr/>
        <p:txBody>
          <a:bodyPr/>
          <a:lstStyle/>
          <a:p>
            <a:r>
              <a:rPr lang="en-GB"/>
              <a:t>Updated </a:t>
            </a:r>
            <a:r>
              <a:rPr lang="en-GB" dirty="0"/>
              <a:t>DER TF Issues Summary</a:t>
            </a:r>
          </a:p>
        </p:txBody>
      </p:sp>
      <p:sp>
        <p:nvSpPr>
          <p:cNvPr id="3" name="Slide Number Placeholder 2">
            <a:extLst>
              <a:ext uri="{FF2B5EF4-FFF2-40B4-BE49-F238E27FC236}">
                <a16:creationId xmlns:a16="http://schemas.microsoft.com/office/drawing/2014/main" id="{4F9048C7-A692-8357-7319-8527C6C38EBA}"/>
              </a:ext>
            </a:extLst>
          </p:cNvPr>
          <p:cNvSpPr>
            <a:spLocks noGrp="1"/>
          </p:cNvSpPr>
          <p:nvPr>
            <p:ph type="sldNum" sz="quarter" idx="12"/>
          </p:nvPr>
        </p:nvSpPr>
        <p:spPr/>
        <p:txBody>
          <a:bodyPr/>
          <a:lstStyle/>
          <a:p>
            <a:fld id="{98FF217E-B86F-EA42-9607-BE163228A213}" type="slidenum">
              <a:rPr lang="en-GB" smtClean="0"/>
              <a:t>6</a:t>
            </a:fld>
            <a:endParaRPr lang="en-GB"/>
          </a:p>
        </p:txBody>
      </p:sp>
    </p:spTree>
    <p:extLst>
      <p:ext uri="{BB962C8B-B14F-4D97-AF65-F5344CB8AC3E}">
        <p14:creationId xmlns:p14="http://schemas.microsoft.com/office/powerpoint/2010/main" val="95893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2E56-1F5A-8EB4-7C35-F41B6B607AE8}"/>
              </a:ext>
            </a:extLst>
          </p:cNvPr>
          <p:cNvSpPr>
            <a:spLocks noGrp="1"/>
          </p:cNvSpPr>
          <p:nvPr>
            <p:ph type="title"/>
          </p:nvPr>
        </p:nvSpPr>
        <p:spPr>
          <a:xfrm>
            <a:off x="720000" y="165170"/>
            <a:ext cx="9000000" cy="936000"/>
          </a:xfrm>
        </p:spPr>
        <p:txBody>
          <a:bodyPr/>
          <a:lstStyle/>
          <a:p>
            <a:r>
              <a:rPr lang="en-GB" dirty="0"/>
              <a:t>Proposed new summary of DER TF Issues.</a:t>
            </a:r>
          </a:p>
        </p:txBody>
      </p:sp>
      <p:sp>
        <p:nvSpPr>
          <p:cNvPr id="4" name="Slide Number Placeholder 3">
            <a:extLst>
              <a:ext uri="{FF2B5EF4-FFF2-40B4-BE49-F238E27FC236}">
                <a16:creationId xmlns:a16="http://schemas.microsoft.com/office/drawing/2014/main" id="{D8D6EEF5-0CC3-96C3-7EA1-ADA087E36B99}"/>
              </a:ext>
            </a:extLst>
          </p:cNvPr>
          <p:cNvSpPr>
            <a:spLocks noGrp="1"/>
          </p:cNvSpPr>
          <p:nvPr>
            <p:ph type="sldNum" sz="quarter" idx="12"/>
          </p:nvPr>
        </p:nvSpPr>
        <p:spPr/>
        <p:txBody>
          <a:bodyPr/>
          <a:lstStyle/>
          <a:p>
            <a:fld id="{98FF217E-B86F-EA42-9607-BE163228A213}" type="slidenum">
              <a:rPr lang="en-GB" smtClean="0"/>
              <a:pPr/>
              <a:t>7</a:t>
            </a:fld>
            <a:endParaRPr lang="en-GB"/>
          </a:p>
        </p:txBody>
      </p:sp>
      <p:pic>
        <p:nvPicPr>
          <p:cNvPr id="8" name="Picture 7">
            <a:extLst>
              <a:ext uri="{FF2B5EF4-FFF2-40B4-BE49-F238E27FC236}">
                <a16:creationId xmlns:a16="http://schemas.microsoft.com/office/drawing/2014/main" id="{F0B96B68-ECE1-6666-0CBB-37AC93C7D395}"/>
              </a:ext>
            </a:extLst>
          </p:cNvPr>
          <p:cNvPicPr>
            <a:picLocks noChangeAspect="1"/>
          </p:cNvPicPr>
          <p:nvPr/>
        </p:nvPicPr>
        <p:blipFill>
          <a:blip r:embed="rId3"/>
          <a:stretch>
            <a:fillRect/>
          </a:stretch>
        </p:blipFill>
        <p:spPr>
          <a:xfrm>
            <a:off x="720000" y="1188000"/>
            <a:ext cx="10915268" cy="5595290"/>
          </a:xfrm>
          <a:prstGeom prst="rect">
            <a:avLst/>
          </a:prstGeom>
        </p:spPr>
      </p:pic>
    </p:spTree>
    <p:extLst>
      <p:ext uri="{BB962C8B-B14F-4D97-AF65-F5344CB8AC3E}">
        <p14:creationId xmlns:p14="http://schemas.microsoft.com/office/powerpoint/2010/main" val="66395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Battery Energy Storage Systems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8</a:t>
            </a:fld>
            <a:endParaRPr lang="en-GB"/>
          </a:p>
        </p:txBody>
      </p:sp>
    </p:spTree>
    <p:extLst>
      <p:ext uri="{BB962C8B-B14F-4D97-AF65-F5344CB8AC3E}">
        <p14:creationId xmlns:p14="http://schemas.microsoft.com/office/powerpoint/2010/main" val="45997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ECAA-8196-0455-F582-15DAA7E0F79A}"/>
              </a:ext>
            </a:extLst>
          </p:cNvPr>
          <p:cNvSpPr>
            <a:spLocks noGrp="1"/>
          </p:cNvSpPr>
          <p:nvPr>
            <p:ph type="title"/>
          </p:nvPr>
        </p:nvSpPr>
        <p:spPr/>
        <p:txBody>
          <a:bodyPr/>
          <a:lstStyle/>
          <a:p>
            <a:r>
              <a:rPr lang="en-GB" dirty="0"/>
              <a:t>Progress since last meeting</a:t>
            </a:r>
          </a:p>
        </p:txBody>
      </p:sp>
      <p:sp>
        <p:nvSpPr>
          <p:cNvPr id="3" name="Content Placeholder 2">
            <a:extLst>
              <a:ext uri="{FF2B5EF4-FFF2-40B4-BE49-F238E27FC236}">
                <a16:creationId xmlns:a16="http://schemas.microsoft.com/office/drawing/2014/main" id="{D4A829F8-17C3-DE60-1B24-3E7631942C3D}"/>
              </a:ext>
            </a:extLst>
          </p:cNvPr>
          <p:cNvSpPr>
            <a:spLocks noGrp="1"/>
          </p:cNvSpPr>
          <p:nvPr>
            <p:ph idx="1"/>
          </p:nvPr>
        </p:nvSpPr>
        <p:spPr>
          <a:xfrm>
            <a:off x="720000" y="1449000"/>
            <a:ext cx="11083554" cy="3960000"/>
          </a:xfrm>
        </p:spPr>
        <p:txBody>
          <a:bodyPr/>
          <a:lstStyle/>
          <a:p>
            <a:r>
              <a:rPr lang="en-GB" sz="1500" dirty="0"/>
              <a:t>Previously we committed that the ENA would work up with each DNO an appropriately detailed flow chart of each DNO’s approach which DNOs could then evaluate for consistency, and potentially publish on an individual basis.  </a:t>
            </a:r>
          </a:p>
          <a:p>
            <a:r>
              <a:rPr lang="en-GB" sz="1500" dirty="0"/>
              <a:t>Progress to date</a:t>
            </a:r>
          </a:p>
          <a:p>
            <a:pPr marL="293688" lvl="1" indent="-285750">
              <a:buFont typeface="Arial" panose="020B0604020202020204" pitchFamily="34" charset="0"/>
              <a:buChar char="•"/>
            </a:pPr>
            <a:r>
              <a:rPr lang="en-GB" sz="1500" dirty="0"/>
              <a:t>five of the six DNOs have agreed the representation at high level of the flow of BESS applications, particularly highlighting the voltage/P28 relevant stages – one is currently outstanding.</a:t>
            </a:r>
          </a:p>
          <a:p>
            <a:pPr marL="293688" lvl="1" indent="-285750">
              <a:buFont typeface="Arial" panose="020B0604020202020204" pitchFamily="34" charset="0"/>
              <a:buChar char="•"/>
            </a:pPr>
            <a:r>
              <a:rPr lang="en-GB" sz="1500" dirty="0"/>
              <a:t>Two lots of two DNOs appear to have the same process – but with minor differences between the two pairs.</a:t>
            </a:r>
          </a:p>
          <a:p>
            <a:pPr marL="293688" lvl="1" indent="-285750">
              <a:buFont typeface="Arial" panose="020B0604020202020204" pitchFamily="34" charset="0"/>
              <a:buChar char="•"/>
            </a:pPr>
            <a:r>
              <a:rPr lang="en-GB" sz="1500" dirty="0"/>
              <a:t>One DNO is currently different from the other four in that they do not accept that lack of frequency contract obviates the need for BESS interaction studies.</a:t>
            </a:r>
          </a:p>
          <a:p>
            <a:r>
              <a:rPr lang="en-GB" sz="1500" dirty="0"/>
              <a:t>The intent is to share these at the next meeting with stakeholders (date to be arranged) with a view to prompting further discussion for further refinement, and making the processes transparent.  DNOs need to be comfortable with this.</a:t>
            </a:r>
          </a:p>
          <a:p>
            <a:endParaRPr lang="en-GB" sz="1500" dirty="0"/>
          </a:p>
        </p:txBody>
      </p:sp>
      <p:sp>
        <p:nvSpPr>
          <p:cNvPr id="4" name="Slide Number Placeholder 3">
            <a:extLst>
              <a:ext uri="{FF2B5EF4-FFF2-40B4-BE49-F238E27FC236}">
                <a16:creationId xmlns:a16="http://schemas.microsoft.com/office/drawing/2014/main" id="{134EC385-497B-7389-0CFD-CCB0242B4ED8}"/>
              </a:ext>
            </a:extLst>
          </p:cNvPr>
          <p:cNvSpPr>
            <a:spLocks noGrp="1"/>
          </p:cNvSpPr>
          <p:nvPr>
            <p:ph type="sldNum" sz="quarter" idx="12"/>
          </p:nvPr>
        </p:nvSpPr>
        <p:spPr/>
        <p:txBody>
          <a:bodyPr/>
          <a:lstStyle/>
          <a:p>
            <a:fld id="{98FF217E-B86F-EA42-9607-BE163228A213}" type="slidenum">
              <a:rPr lang="en-GB" smtClean="0"/>
              <a:pPr/>
              <a:t>9</a:t>
            </a:fld>
            <a:endParaRPr lang="en-GB"/>
          </a:p>
        </p:txBody>
      </p:sp>
    </p:spTree>
    <p:extLst>
      <p:ext uri="{BB962C8B-B14F-4D97-AF65-F5344CB8AC3E}">
        <p14:creationId xmlns:p14="http://schemas.microsoft.com/office/powerpoint/2010/main" val="203369328"/>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02575D-EF3B-47DF-869B-ED1BE988BB06}" vid="{6D040666-18DC-4F86-852C-4A276574A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7" ma:contentTypeDescription="Create a new document." ma:contentTypeScope="" ma:versionID="89d5dc12608a241b96bd4423e97c9ed2">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92ce7351583215df4d0b07844f74cce1"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9BD17-4FE9-4DC0-9268-7AB46A8D5B54}"/>
</file>

<file path=customXml/itemProps2.xml><?xml version="1.0" encoding="utf-8"?>
<ds:datastoreItem xmlns:ds="http://schemas.openxmlformats.org/officeDocument/2006/customXml" ds:itemID="{561D2EFC-FBD4-40BC-B092-96164D082C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D3A548-A1E0-44F6-86C2-A5326A328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ENA new</Template>
  <TotalTime>6678</TotalTime>
  <Words>6278</Words>
  <Application>Microsoft Office PowerPoint</Application>
  <PresentationFormat>Widescreen</PresentationFormat>
  <Paragraphs>444</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Segoe UI</vt:lpstr>
      <vt:lpstr>Segoe UI Semibold</vt:lpstr>
      <vt:lpstr>System Font Regular</vt:lpstr>
      <vt:lpstr>Office Theme</vt:lpstr>
      <vt:lpstr>PowerPoint Presentation</vt:lpstr>
      <vt:lpstr>Welcome, Housekeeping and Introductions</vt:lpstr>
      <vt:lpstr>Agenda</vt:lpstr>
      <vt:lpstr>Actions from previous meeting</vt:lpstr>
      <vt:lpstr>Actions</vt:lpstr>
      <vt:lpstr>Updated DER TF Issues Summary</vt:lpstr>
      <vt:lpstr>Proposed new summary of DER TF Issues.</vt:lpstr>
      <vt:lpstr>Battery Energy Storage Systems</vt:lpstr>
      <vt:lpstr>Progress since last meeting</vt:lpstr>
      <vt:lpstr>New Issues</vt:lpstr>
      <vt:lpstr>New Issue</vt:lpstr>
      <vt:lpstr>New Issue – FONs and Connexion Agreements</vt:lpstr>
      <vt:lpstr>Islanding of small generation</vt:lpstr>
      <vt:lpstr>Definition of operating modes</vt:lpstr>
      <vt:lpstr>Proposed change to G99 structure:</vt:lpstr>
      <vt:lpstr>Revised earthing diagrams - 1</vt:lpstr>
      <vt:lpstr>Revised earthing diagrams - 2</vt:lpstr>
      <vt:lpstr>Revised earthing diagrams – 3</vt:lpstr>
      <vt:lpstr>Revised earthing diagrams – 4</vt:lpstr>
      <vt:lpstr>Islanding – additional diagrams</vt:lpstr>
      <vt:lpstr>Full and partial back up of an installation by batteries - 1</vt:lpstr>
      <vt:lpstr>Full and partial back up of an installation by batteries - 2</vt:lpstr>
      <vt:lpstr>Annex – Application Forms</vt:lpstr>
      <vt:lpstr>Annex – Compliance forms</vt:lpstr>
      <vt:lpstr>Installation Document and PGMD</vt:lpstr>
      <vt:lpstr>Implications of fault ride through requirements</vt:lpstr>
      <vt:lpstr>New clause 9.6.2.8 for FRT</vt:lpstr>
      <vt:lpstr>Previous Issues</vt:lpstr>
      <vt:lpstr>Outstanding Issues:</vt:lpstr>
      <vt:lpstr>GC0117</vt:lpstr>
      <vt:lpstr>GC0117 – alignment of Large, Medium and Small across GB</vt:lpstr>
      <vt:lpstr>EU Developments</vt:lpstr>
      <vt:lpstr>EU Network Codes – Summer 2023 Consultation</vt:lpstr>
      <vt:lpstr>Electromobility</vt:lpstr>
      <vt:lpstr>Certification – probably mandatory for EVs and heat pumps</vt:lpstr>
      <vt:lpstr>Aggregation of generating units</vt:lpstr>
      <vt:lpstr>Grid Forming</vt:lpstr>
      <vt:lpstr>Simulations and models</vt:lpstr>
      <vt:lpstr>Storage</vt:lpstr>
      <vt:lpstr>AOB and next meeting</vt:lpstr>
      <vt:lpstr>Appendix – historic Forum issues</vt:lpstr>
      <vt:lpstr>Outstanding Issues – 1</vt:lpstr>
      <vt:lpstr>Outstanding Issues – 2 – in progress</vt:lpstr>
      <vt:lpstr>Outstanding Issues – 3 – in progress</vt:lpstr>
      <vt:lpstr>Outstanding Issues – 4 – in progress</vt:lpstr>
      <vt:lpstr>Outstanding Issues – 5 – in progress</vt:lpstr>
      <vt:lpstr>Outstanding Issues – 5 continued.</vt:lpstr>
      <vt:lpstr>Outstanding Issues – 7</vt:lpstr>
      <vt:lpstr>Outstanding Issues – 8</vt:lpstr>
      <vt:lpstr>Outstanding Issues – 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Technical Forum</dc:title>
  <dc:creator>Mike Kay</dc:creator>
  <cp:lastModifiedBy>Mike Kay 31 Oct</cp:lastModifiedBy>
  <cp:revision>81</cp:revision>
  <dcterms:created xsi:type="dcterms:W3CDTF">2020-11-02T12:06:14Z</dcterms:created>
  <dcterms:modified xsi:type="dcterms:W3CDTF">2023-10-31T05:44:48Z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ies>
</file>